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9144000" cy="51435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60" d="100"/>
          <a:sy n="160" d="100"/>
        </p:scale>
        <p:origin x="514" y="10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1F67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01F6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1F67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01F6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1F67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01F6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1F67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476" cy="514197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316" y="1612391"/>
            <a:ext cx="7895844" cy="24246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1F67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2476" cy="51419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968" y="336041"/>
            <a:ext cx="8386063" cy="807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001F6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5800" y="1362570"/>
            <a:ext cx="8350884" cy="3348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98779" y="4749800"/>
            <a:ext cx="869950" cy="210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1F67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1PtXHH9H75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naq7.com/science/)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enaq7.com/science/)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enaq7.com/science/)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1/archpedi.1968.02100010375014" TargetMode="External"/><Relationship Id="rId13" Type="http://schemas.openxmlformats.org/officeDocument/2006/relationships/hyperlink" Target="https://doi.org/10.17226/13050" TargetMode="External"/><Relationship Id="rId3" Type="http://schemas.openxmlformats.org/officeDocument/2006/relationships/hyperlink" Target="https://doi.org/10.1111/nyas.14758" TargetMode="External"/><Relationship Id="rId7" Type="http://schemas.openxmlformats.org/officeDocument/2006/relationships/hyperlink" Target="https://doi.org/10.1101/cshperspect.a011353" TargetMode="External"/><Relationship Id="rId12" Type="http://schemas.openxmlformats.org/officeDocument/2006/relationships/hyperlink" Target="https://www.ncbi.nlm.nih.gov/books/NBK279330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s11914-016-0330-3" TargetMode="External"/><Relationship Id="rId11" Type="http://schemas.openxmlformats.org/officeDocument/2006/relationships/hyperlink" Target="https://doi.org/10.5468/ogs.2019.62.2.73" TargetMode="External"/><Relationship Id="rId5" Type="http://schemas.openxmlformats.org/officeDocument/2006/relationships/hyperlink" Target="https://doi.org/10.2147/IJN.S107624" TargetMode="External"/><Relationship Id="rId10" Type="http://schemas.openxmlformats.org/officeDocument/2006/relationships/hyperlink" Target="https://doi.org/10.1016/s0140-6736(02)07574-8" TargetMode="External"/><Relationship Id="rId4" Type="http://schemas.openxmlformats.org/officeDocument/2006/relationships/hyperlink" Target="https://doi.org/10.1093/jn/123.9.1615" TargetMode="External"/><Relationship Id="rId9" Type="http://schemas.openxmlformats.org/officeDocument/2006/relationships/hyperlink" Target="https://doi.org/10.1001/archinte.139.10.1166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hyperlink" Target="https://pubmed.ncbi.nlm.nih.gov/35247225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7888/juoeh.37.245" TargetMode="External"/><Relationship Id="rId13" Type="http://schemas.openxmlformats.org/officeDocument/2006/relationships/hyperlink" Target="https://doi.org/10.3390/nu12040949" TargetMode="External"/><Relationship Id="rId3" Type="http://schemas.openxmlformats.org/officeDocument/2006/relationships/hyperlink" Target="https://menaq7.com/science/" TargetMode="External"/><Relationship Id="rId7" Type="http://schemas.openxmlformats.org/officeDocument/2006/relationships/hyperlink" Target="https://doi.org/10.3121/cmr.1.2.93" TargetMode="External"/><Relationship Id="rId12" Type="http://schemas.openxmlformats.org/officeDocument/2006/relationships/hyperlink" Target="https://doi.org/10.1152/physrev.00012.2014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i.org/10.1001/jama.1996.03540030060033" TargetMode="External"/><Relationship Id="rId11" Type="http://schemas.openxmlformats.org/officeDocument/2006/relationships/hyperlink" Target="https://doi.org/10.1017/S0007114515004948" TargetMode="External"/><Relationship Id="rId5" Type="http://schemas.openxmlformats.org/officeDocument/2006/relationships/hyperlink" Target="https://doi.org/10.1093/ajcn/74.3.343" TargetMode="External"/><Relationship Id="rId10" Type="http://schemas.openxmlformats.org/officeDocument/2006/relationships/hyperlink" Target="https://doi.org/10.1186/1475-2891-8-7" TargetMode="External"/><Relationship Id="rId4" Type="http://schemas.openxmlformats.org/officeDocument/2006/relationships/hyperlink" Target="https://doi.org/10.1111/add.15147" TargetMode="External"/><Relationship Id="rId9" Type="http://schemas.openxmlformats.org/officeDocument/2006/relationships/hyperlink" Target="https://doi.org/10.1249/MSS.0b013e3181f79fa8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temb.2020.126577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97/00045391-199911000-00005" TargetMode="External"/><Relationship Id="rId4" Type="http://schemas.openxmlformats.org/officeDocument/2006/relationships/hyperlink" Target="https://doi.org/10.1177/1535370221997072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ncbi.nlm.nih.gov/books/NBK279330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"/>
          <p:cNvGrpSpPr/>
          <p:nvPr/>
        </p:nvGrpSpPr>
        <p:grpSpPr>
          <a:xfrm>
            <a:off x="-5761" y="449"/>
            <a:ext cx="9155522" cy="5142602"/>
            <a:chOff x="0" y="0"/>
            <a:chExt cx="9155521" cy="5142601"/>
          </a:xfrm>
        </p:grpSpPr>
        <p:pic>
          <p:nvPicPr>
            <p:cNvPr id="5" name="DSC02306_Dx0 копия.jpg" descr="DSC02306_Dx0 копия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376" t="10942" r="4404" b="10942"/>
            <a:stretch>
              <a:fillRect/>
            </a:stretch>
          </p:blipFill>
          <p:spPr>
            <a:xfrm>
              <a:off x="0" y="0"/>
              <a:ext cx="9155522" cy="5142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Calci-Prime преза-37.png" descr="Calci-Prime преза-3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832" b="830"/>
            <a:stretch>
              <a:fillRect/>
            </a:stretch>
          </p:blipFill>
          <p:spPr>
            <a:xfrm>
              <a:off x="412200" y="479791"/>
              <a:ext cx="1257302" cy="219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101" y="1249904"/>
            <a:ext cx="2984500" cy="1311256"/>
          </a:xfrm>
          <a:prstGeom prst="rect">
            <a:avLst/>
          </a:prstGeom>
        </p:spPr>
        <p:txBody>
          <a:bodyPr vert="horz" wrap="square" lIns="0" tIns="267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5"/>
              </a:spcBef>
            </a:pPr>
            <a:r>
              <a:rPr sz="4300" spc="90" dirty="0">
                <a:solidFill>
                  <a:schemeClr val="bg1"/>
                </a:solidFill>
              </a:rPr>
              <a:t>Calci-Prime</a:t>
            </a:r>
            <a:endParaRPr sz="4300" dirty="0">
              <a:solidFill>
                <a:schemeClr val="bg1"/>
              </a:solidFill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lang="it-IT" sz="1800" spc="-5" dirty="0" smtClean="0">
                <a:solidFill>
                  <a:schemeClr val="bg1"/>
                </a:solidFill>
              </a:rPr>
              <a:t>Il </a:t>
            </a:r>
            <a:r>
              <a:rPr lang="it-IT" sz="1800" spc="-5" dirty="0">
                <a:solidFill>
                  <a:schemeClr val="bg1"/>
                </a:solidFill>
              </a:rPr>
              <a:t>tuo sostegno </a:t>
            </a:r>
            <a:r>
              <a:rPr lang="it-IT" sz="1800" spc="-5" dirty="0" smtClean="0">
                <a:solidFill>
                  <a:schemeClr val="bg1"/>
                </a:solidFill>
              </a:rPr>
              <a:t>interiore</a:t>
            </a:r>
            <a:endParaRPr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"/>
          <p:cNvGrpSpPr/>
          <p:nvPr/>
        </p:nvGrpSpPr>
        <p:grpSpPr>
          <a:xfrm>
            <a:off x="-5" y="-3"/>
            <a:ext cx="9142925" cy="5142603"/>
            <a:chOff x="-2" y="-1"/>
            <a:chExt cx="9142923" cy="5142601"/>
          </a:xfrm>
        </p:grpSpPr>
        <p:pic>
          <p:nvPicPr>
            <p:cNvPr id="7" name="DSC02364_Dx0 (1).jpg" descr="DSC02364_Dx0 (1)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898" t="9851" r="9661" b="3703"/>
            <a:stretch>
              <a:fillRect/>
            </a:stretch>
          </p:blipFill>
          <p:spPr>
            <a:xfrm>
              <a:off x="-3" y="-2"/>
              <a:ext cx="9142925" cy="5142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Calci-Prime преза-37.png" descr="Calci-Prime преза-3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832" b="830"/>
            <a:stretch>
              <a:fillRect/>
            </a:stretch>
          </p:blipFill>
          <p:spPr>
            <a:xfrm>
              <a:off x="7950240" y="4815359"/>
              <a:ext cx="786243" cy="137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O!Mega-3 TG"/>
            <p:cNvSpPr txBox="1"/>
            <p:nvPr/>
          </p:nvSpPr>
          <p:spPr>
            <a:xfrm>
              <a:off x="411480" y="4795558"/>
              <a:ext cx="843255" cy="1562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lnSpc>
                  <a:spcPct val="80000"/>
                </a:lnSpc>
                <a:defRPr sz="1200" spc="-1">
                  <a:solidFill>
                    <a:srgbClr val="FFFFFF"/>
                  </a:solidFill>
                  <a:latin typeface="Gilroy Semibold"/>
                  <a:ea typeface="Gilroy Semibold"/>
                  <a:cs typeface="Gilroy Semibold"/>
                  <a:sym typeface="Gilroy Semibold"/>
                </a:defRPr>
              </a:lvl1pPr>
            </a:lstStyle>
            <a:p>
              <a:r>
                <a:t>Calci-Prime</a:t>
              </a:r>
            </a:p>
          </p:txBody>
        </p:sp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6283" y="1602994"/>
            <a:ext cx="4155440" cy="1257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130" dirty="0" err="1" smtClean="0">
                <a:solidFill>
                  <a:schemeClr val="bg1"/>
                </a:solidFill>
              </a:rPr>
              <a:t>Calci</a:t>
            </a:r>
            <a:r>
              <a:rPr sz="6000" spc="130" dirty="0" smtClean="0">
                <a:solidFill>
                  <a:schemeClr val="bg1"/>
                </a:solidFill>
              </a:rPr>
              <a:t>-Prime</a:t>
            </a:r>
            <a:endParaRPr sz="6000" dirty="0" smtClean="0">
              <a:solidFill>
                <a:schemeClr val="bg1"/>
              </a:solidFill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2000" spc="60" dirty="0" smtClean="0">
                <a:solidFill>
                  <a:schemeClr val="bg1"/>
                </a:solidFill>
              </a:rPr>
              <a:t>Cosa contiene?</a:t>
            </a:r>
            <a:endParaRPr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101" y="337565"/>
            <a:ext cx="1888489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Calci-Prime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101" y="1160729"/>
            <a:ext cx="44176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200" b="1" spc="-105" dirty="0" smtClean="0">
                <a:solidFill>
                  <a:srgbClr val="001F67"/>
                </a:solidFill>
                <a:latin typeface="Trebuchet MS"/>
                <a:cs typeface="Trebuchet MS"/>
              </a:rPr>
              <a:t>Contenuto di principi attivi in una dose giornaliera (4 capsule)</a:t>
            </a:r>
            <a:endParaRPr sz="1200" dirty="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9100" y="1632204"/>
            <a:ext cx="1903730" cy="1903730"/>
            <a:chOff x="419100" y="1632204"/>
            <a:chExt cx="1903730" cy="1903730"/>
          </a:xfrm>
        </p:grpSpPr>
        <p:sp>
          <p:nvSpPr>
            <p:cNvPr id="5" name="object 5"/>
            <p:cNvSpPr/>
            <p:nvPr/>
          </p:nvSpPr>
          <p:spPr>
            <a:xfrm>
              <a:off x="419100" y="1632204"/>
              <a:ext cx="1903730" cy="1903730"/>
            </a:xfrm>
            <a:custGeom>
              <a:avLst/>
              <a:gdLst/>
              <a:ahLst/>
              <a:cxnLst/>
              <a:rect l="l" t="t" r="r" b="b"/>
              <a:pathLst>
                <a:path w="1903730" h="1903729">
                  <a:moveTo>
                    <a:pt x="951738" y="0"/>
                  </a:moveTo>
                  <a:lnTo>
                    <a:pt x="904236" y="1164"/>
                  </a:lnTo>
                  <a:lnTo>
                    <a:pt x="857338" y="4622"/>
                  </a:lnTo>
                  <a:lnTo>
                    <a:pt x="811097" y="10318"/>
                  </a:lnTo>
                  <a:lnTo>
                    <a:pt x="765568" y="18199"/>
                  </a:lnTo>
                  <a:lnTo>
                    <a:pt x="720806" y="28208"/>
                  </a:lnTo>
                  <a:lnTo>
                    <a:pt x="676864" y="40293"/>
                  </a:lnTo>
                  <a:lnTo>
                    <a:pt x="633798" y="54399"/>
                  </a:lnTo>
                  <a:lnTo>
                    <a:pt x="591662" y="70470"/>
                  </a:lnTo>
                  <a:lnTo>
                    <a:pt x="550510" y="88453"/>
                  </a:lnTo>
                  <a:lnTo>
                    <a:pt x="510397" y="108292"/>
                  </a:lnTo>
                  <a:lnTo>
                    <a:pt x="471378" y="129935"/>
                  </a:lnTo>
                  <a:lnTo>
                    <a:pt x="433507" y="153325"/>
                  </a:lnTo>
                  <a:lnTo>
                    <a:pt x="396839" y="178408"/>
                  </a:lnTo>
                  <a:lnTo>
                    <a:pt x="361428" y="205130"/>
                  </a:lnTo>
                  <a:lnTo>
                    <a:pt x="327329" y="233437"/>
                  </a:lnTo>
                  <a:lnTo>
                    <a:pt x="294595" y="263274"/>
                  </a:lnTo>
                  <a:lnTo>
                    <a:pt x="263283" y="294586"/>
                  </a:lnTo>
                  <a:lnTo>
                    <a:pt x="233446" y="327318"/>
                  </a:lnTo>
                  <a:lnTo>
                    <a:pt x="205138" y="361417"/>
                  </a:lnTo>
                  <a:lnTo>
                    <a:pt x="178415" y="396828"/>
                  </a:lnTo>
                  <a:lnTo>
                    <a:pt x="153331" y="433496"/>
                  </a:lnTo>
                  <a:lnTo>
                    <a:pt x="129940" y="471367"/>
                  </a:lnTo>
                  <a:lnTo>
                    <a:pt x="108297" y="510386"/>
                  </a:lnTo>
                  <a:lnTo>
                    <a:pt x="88457" y="550499"/>
                  </a:lnTo>
                  <a:lnTo>
                    <a:pt x="70473" y="591651"/>
                  </a:lnTo>
                  <a:lnTo>
                    <a:pt x="54401" y="633788"/>
                  </a:lnTo>
                  <a:lnTo>
                    <a:pt x="40295" y="676855"/>
                  </a:lnTo>
                  <a:lnTo>
                    <a:pt x="28210" y="720797"/>
                  </a:lnTo>
                  <a:lnTo>
                    <a:pt x="18200" y="765561"/>
                  </a:lnTo>
                  <a:lnTo>
                    <a:pt x="10319" y="811092"/>
                  </a:lnTo>
                  <a:lnTo>
                    <a:pt x="4622" y="857334"/>
                  </a:lnTo>
                  <a:lnTo>
                    <a:pt x="1164" y="904234"/>
                  </a:lnTo>
                  <a:lnTo>
                    <a:pt x="0" y="951738"/>
                  </a:lnTo>
                  <a:lnTo>
                    <a:pt x="1164" y="999241"/>
                  </a:lnTo>
                  <a:lnTo>
                    <a:pt x="4622" y="1046141"/>
                  </a:lnTo>
                  <a:lnTo>
                    <a:pt x="10319" y="1092383"/>
                  </a:lnTo>
                  <a:lnTo>
                    <a:pt x="18200" y="1137914"/>
                  </a:lnTo>
                  <a:lnTo>
                    <a:pt x="28210" y="1182678"/>
                  </a:lnTo>
                  <a:lnTo>
                    <a:pt x="40295" y="1226620"/>
                  </a:lnTo>
                  <a:lnTo>
                    <a:pt x="54401" y="1269687"/>
                  </a:lnTo>
                  <a:lnTo>
                    <a:pt x="70473" y="1311824"/>
                  </a:lnTo>
                  <a:lnTo>
                    <a:pt x="88457" y="1352976"/>
                  </a:lnTo>
                  <a:lnTo>
                    <a:pt x="108297" y="1393089"/>
                  </a:lnTo>
                  <a:lnTo>
                    <a:pt x="129940" y="1432108"/>
                  </a:lnTo>
                  <a:lnTo>
                    <a:pt x="153331" y="1469979"/>
                  </a:lnTo>
                  <a:lnTo>
                    <a:pt x="178415" y="1506647"/>
                  </a:lnTo>
                  <a:lnTo>
                    <a:pt x="205138" y="1542058"/>
                  </a:lnTo>
                  <a:lnTo>
                    <a:pt x="233446" y="1576157"/>
                  </a:lnTo>
                  <a:lnTo>
                    <a:pt x="263283" y="1608889"/>
                  </a:lnTo>
                  <a:lnTo>
                    <a:pt x="294595" y="1640201"/>
                  </a:lnTo>
                  <a:lnTo>
                    <a:pt x="327329" y="1670038"/>
                  </a:lnTo>
                  <a:lnTo>
                    <a:pt x="361428" y="1698345"/>
                  </a:lnTo>
                  <a:lnTo>
                    <a:pt x="396839" y="1725067"/>
                  </a:lnTo>
                  <a:lnTo>
                    <a:pt x="433507" y="1750150"/>
                  </a:lnTo>
                  <a:lnTo>
                    <a:pt x="471378" y="1773540"/>
                  </a:lnTo>
                  <a:lnTo>
                    <a:pt x="510397" y="1795183"/>
                  </a:lnTo>
                  <a:lnTo>
                    <a:pt x="550510" y="1815022"/>
                  </a:lnTo>
                  <a:lnTo>
                    <a:pt x="591662" y="1833005"/>
                  </a:lnTo>
                  <a:lnTo>
                    <a:pt x="633798" y="1849076"/>
                  </a:lnTo>
                  <a:lnTo>
                    <a:pt x="676864" y="1863182"/>
                  </a:lnTo>
                  <a:lnTo>
                    <a:pt x="720806" y="1875267"/>
                  </a:lnTo>
                  <a:lnTo>
                    <a:pt x="765568" y="1885276"/>
                  </a:lnTo>
                  <a:lnTo>
                    <a:pt x="811097" y="1893157"/>
                  </a:lnTo>
                  <a:lnTo>
                    <a:pt x="857338" y="1898853"/>
                  </a:lnTo>
                  <a:lnTo>
                    <a:pt x="904236" y="1902311"/>
                  </a:lnTo>
                  <a:lnTo>
                    <a:pt x="951738" y="1903476"/>
                  </a:lnTo>
                  <a:lnTo>
                    <a:pt x="999241" y="1902311"/>
                  </a:lnTo>
                  <a:lnTo>
                    <a:pt x="1046141" y="1898853"/>
                  </a:lnTo>
                  <a:lnTo>
                    <a:pt x="1092383" y="1893157"/>
                  </a:lnTo>
                  <a:lnTo>
                    <a:pt x="1137914" y="1885276"/>
                  </a:lnTo>
                  <a:lnTo>
                    <a:pt x="1182678" y="1875267"/>
                  </a:lnTo>
                  <a:lnTo>
                    <a:pt x="1226620" y="1863182"/>
                  </a:lnTo>
                  <a:lnTo>
                    <a:pt x="1269687" y="1849076"/>
                  </a:lnTo>
                  <a:lnTo>
                    <a:pt x="1311824" y="1833005"/>
                  </a:lnTo>
                  <a:lnTo>
                    <a:pt x="1352976" y="1815022"/>
                  </a:lnTo>
                  <a:lnTo>
                    <a:pt x="1393089" y="1795183"/>
                  </a:lnTo>
                  <a:lnTo>
                    <a:pt x="1432108" y="1773540"/>
                  </a:lnTo>
                  <a:lnTo>
                    <a:pt x="1469979" y="1750150"/>
                  </a:lnTo>
                  <a:lnTo>
                    <a:pt x="1506647" y="1725067"/>
                  </a:lnTo>
                  <a:lnTo>
                    <a:pt x="1542058" y="1698345"/>
                  </a:lnTo>
                  <a:lnTo>
                    <a:pt x="1576157" y="1670038"/>
                  </a:lnTo>
                  <a:lnTo>
                    <a:pt x="1608889" y="1640201"/>
                  </a:lnTo>
                  <a:lnTo>
                    <a:pt x="1640201" y="1608889"/>
                  </a:lnTo>
                  <a:lnTo>
                    <a:pt x="1670038" y="1576157"/>
                  </a:lnTo>
                  <a:lnTo>
                    <a:pt x="1698345" y="1542058"/>
                  </a:lnTo>
                  <a:lnTo>
                    <a:pt x="1725067" y="1506647"/>
                  </a:lnTo>
                  <a:lnTo>
                    <a:pt x="1750150" y="1469979"/>
                  </a:lnTo>
                  <a:lnTo>
                    <a:pt x="1773540" y="1432108"/>
                  </a:lnTo>
                  <a:lnTo>
                    <a:pt x="1795183" y="1393089"/>
                  </a:lnTo>
                  <a:lnTo>
                    <a:pt x="1815022" y="1352976"/>
                  </a:lnTo>
                  <a:lnTo>
                    <a:pt x="1833005" y="1311824"/>
                  </a:lnTo>
                  <a:lnTo>
                    <a:pt x="1849076" y="1269687"/>
                  </a:lnTo>
                  <a:lnTo>
                    <a:pt x="1863182" y="1226620"/>
                  </a:lnTo>
                  <a:lnTo>
                    <a:pt x="1875267" y="1182678"/>
                  </a:lnTo>
                  <a:lnTo>
                    <a:pt x="1885276" y="1137914"/>
                  </a:lnTo>
                  <a:lnTo>
                    <a:pt x="1893157" y="1092383"/>
                  </a:lnTo>
                  <a:lnTo>
                    <a:pt x="1898853" y="1046141"/>
                  </a:lnTo>
                  <a:lnTo>
                    <a:pt x="1902311" y="999241"/>
                  </a:lnTo>
                  <a:lnTo>
                    <a:pt x="1903476" y="951738"/>
                  </a:lnTo>
                  <a:lnTo>
                    <a:pt x="1902311" y="904234"/>
                  </a:lnTo>
                  <a:lnTo>
                    <a:pt x="1898853" y="857334"/>
                  </a:lnTo>
                  <a:lnTo>
                    <a:pt x="1893157" y="811092"/>
                  </a:lnTo>
                  <a:lnTo>
                    <a:pt x="1885276" y="765561"/>
                  </a:lnTo>
                  <a:lnTo>
                    <a:pt x="1875267" y="720797"/>
                  </a:lnTo>
                  <a:lnTo>
                    <a:pt x="1863182" y="676855"/>
                  </a:lnTo>
                  <a:lnTo>
                    <a:pt x="1849076" y="633788"/>
                  </a:lnTo>
                  <a:lnTo>
                    <a:pt x="1833005" y="591651"/>
                  </a:lnTo>
                  <a:lnTo>
                    <a:pt x="1815022" y="550499"/>
                  </a:lnTo>
                  <a:lnTo>
                    <a:pt x="1795183" y="510386"/>
                  </a:lnTo>
                  <a:lnTo>
                    <a:pt x="1773540" y="471367"/>
                  </a:lnTo>
                  <a:lnTo>
                    <a:pt x="1750150" y="433496"/>
                  </a:lnTo>
                  <a:lnTo>
                    <a:pt x="1725067" y="396828"/>
                  </a:lnTo>
                  <a:lnTo>
                    <a:pt x="1698345" y="361417"/>
                  </a:lnTo>
                  <a:lnTo>
                    <a:pt x="1670038" y="327318"/>
                  </a:lnTo>
                  <a:lnTo>
                    <a:pt x="1640201" y="294586"/>
                  </a:lnTo>
                  <a:lnTo>
                    <a:pt x="1608889" y="263274"/>
                  </a:lnTo>
                  <a:lnTo>
                    <a:pt x="1576157" y="233437"/>
                  </a:lnTo>
                  <a:lnTo>
                    <a:pt x="1542058" y="205130"/>
                  </a:lnTo>
                  <a:lnTo>
                    <a:pt x="1506647" y="178408"/>
                  </a:lnTo>
                  <a:lnTo>
                    <a:pt x="1469979" y="153325"/>
                  </a:lnTo>
                  <a:lnTo>
                    <a:pt x="1432108" y="129935"/>
                  </a:lnTo>
                  <a:lnTo>
                    <a:pt x="1393089" y="108292"/>
                  </a:lnTo>
                  <a:lnTo>
                    <a:pt x="1352976" y="88453"/>
                  </a:lnTo>
                  <a:lnTo>
                    <a:pt x="1311824" y="70470"/>
                  </a:lnTo>
                  <a:lnTo>
                    <a:pt x="1269687" y="54399"/>
                  </a:lnTo>
                  <a:lnTo>
                    <a:pt x="1226620" y="40293"/>
                  </a:lnTo>
                  <a:lnTo>
                    <a:pt x="1182678" y="28208"/>
                  </a:lnTo>
                  <a:lnTo>
                    <a:pt x="1137914" y="18199"/>
                  </a:lnTo>
                  <a:lnTo>
                    <a:pt x="1092383" y="10318"/>
                  </a:lnTo>
                  <a:lnTo>
                    <a:pt x="1046141" y="4622"/>
                  </a:lnTo>
                  <a:lnTo>
                    <a:pt x="999241" y="1164"/>
                  </a:lnTo>
                  <a:lnTo>
                    <a:pt x="951738" y="0"/>
                  </a:lnTo>
                  <a:close/>
                </a:path>
              </a:pathLst>
            </a:custGeom>
            <a:solidFill>
              <a:srgbClr val="FFFFFF">
                <a:alpha val="9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587" y="2045208"/>
              <a:ext cx="928115" cy="109118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591054" y="1958213"/>
            <a:ext cx="2455545" cy="1279196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58115" indent="-12065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158750" algn="l"/>
              </a:tabLst>
            </a:pPr>
            <a:r>
              <a:rPr lang="it-IT" sz="1200" spc="10" dirty="0" smtClean="0">
                <a:solidFill>
                  <a:srgbClr val="001F67"/>
                </a:solidFill>
                <a:latin typeface="Trebuchet MS"/>
                <a:cs typeface="Trebuchet MS"/>
              </a:rPr>
              <a:t>calcio da </a:t>
            </a:r>
            <a:r>
              <a:rPr lang="it-IT" sz="1200" spc="10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AquaminТМ</a:t>
            </a:r>
            <a:r>
              <a:rPr lang="it-IT" sz="1200" spc="10" dirty="0" smtClean="0">
                <a:solidFill>
                  <a:srgbClr val="001F67"/>
                </a:solidFill>
                <a:latin typeface="Trebuchet MS"/>
                <a:cs typeface="Trebuchet MS"/>
              </a:rPr>
              <a:t>  — 550 mg</a:t>
            </a:r>
          </a:p>
          <a:p>
            <a:pPr marL="158115" indent="-12065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158750" algn="l"/>
              </a:tabLst>
            </a:pPr>
            <a:r>
              <a:rPr lang="it-IT" sz="1200" spc="10" dirty="0" smtClean="0">
                <a:solidFill>
                  <a:srgbClr val="001F67"/>
                </a:solidFill>
                <a:latin typeface="Trebuchet MS"/>
                <a:cs typeface="Trebuchet MS"/>
              </a:rPr>
              <a:t>magnesio (da </a:t>
            </a:r>
            <a:r>
              <a:rPr lang="it-IT" sz="1200" spc="10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Aquamin</a:t>
            </a:r>
            <a:r>
              <a:rPr lang="it-IT" sz="1200" spc="10" dirty="0" smtClean="0">
                <a:solidFill>
                  <a:srgbClr val="001F67"/>
                </a:solidFill>
                <a:latin typeface="Trebuchet MS"/>
                <a:cs typeface="Trebuchet MS"/>
              </a:rPr>
              <a:t>™ TG e citrato di magnesio) — 160 mg</a:t>
            </a:r>
          </a:p>
          <a:p>
            <a:pPr marL="158115" indent="-12065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158750" algn="l"/>
              </a:tabLst>
            </a:pPr>
            <a:r>
              <a:rPr lang="it-IT" sz="1200" spc="10" dirty="0" smtClean="0">
                <a:solidFill>
                  <a:srgbClr val="001F67"/>
                </a:solidFill>
                <a:latin typeface="Trebuchet MS"/>
                <a:cs typeface="Trebuchet MS"/>
              </a:rPr>
              <a:t>zinco — 5,36 mg</a:t>
            </a:r>
          </a:p>
          <a:p>
            <a:pPr marL="158115" indent="-12065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158750" algn="l"/>
              </a:tabLst>
            </a:pPr>
            <a:r>
              <a:rPr lang="it-IT" sz="1200" spc="10" dirty="0" smtClean="0">
                <a:solidFill>
                  <a:srgbClr val="001F67"/>
                </a:solidFill>
                <a:latin typeface="Trebuchet MS"/>
                <a:cs typeface="Trebuchet MS"/>
              </a:rPr>
              <a:t>manganese — 1 mg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556250" y="1958213"/>
            <a:ext cx="1677670" cy="109453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32715" indent="-12065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133350" algn="l"/>
              </a:tabLst>
            </a:pPr>
            <a:r>
              <a:rPr lang="it-IT" sz="1200" dirty="0" smtClean="0">
                <a:solidFill>
                  <a:srgbClr val="001F67"/>
                </a:solidFill>
                <a:latin typeface="Trebuchet MS"/>
                <a:cs typeface="Trebuchet MS"/>
              </a:rPr>
              <a:t>silicio — 8 mg</a:t>
            </a:r>
          </a:p>
          <a:p>
            <a:pPr marL="132715" indent="-12065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133350" algn="l"/>
              </a:tabLst>
            </a:pPr>
            <a:r>
              <a:rPr lang="it-IT" sz="1200" dirty="0" smtClean="0">
                <a:solidFill>
                  <a:srgbClr val="001F67"/>
                </a:solidFill>
                <a:latin typeface="Trebuchet MS"/>
                <a:cs typeface="Trebuchet MS"/>
              </a:rPr>
              <a:t>boro — 0,8 mg</a:t>
            </a:r>
          </a:p>
          <a:p>
            <a:pPr marL="132715" indent="-12065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133350" algn="l"/>
              </a:tabLst>
            </a:pPr>
            <a:r>
              <a:rPr lang="it-IT" sz="1200" dirty="0" smtClean="0">
                <a:solidFill>
                  <a:srgbClr val="001F67"/>
                </a:solidFill>
                <a:latin typeface="Trebuchet MS"/>
                <a:cs typeface="Trebuchet MS"/>
              </a:rPr>
              <a:t>vitamina D3 — 5 </a:t>
            </a:r>
            <a:r>
              <a:rPr lang="el-GR" sz="1200" dirty="0" smtClean="0">
                <a:solidFill>
                  <a:srgbClr val="001F67"/>
                </a:solidFill>
                <a:latin typeface="Trebuchet MS"/>
                <a:cs typeface="Trebuchet MS"/>
              </a:rPr>
              <a:t>μ</a:t>
            </a:r>
            <a:r>
              <a:rPr lang="it-IT" sz="1200" dirty="0" smtClean="0">
                <a:solidFill>
                  <a:srgbClr val="001F67"/>
                </a:solidFill>
                <a:latin typeface="Trebuchet MS"/>
                <a:cs typeface="Trebuchet MS"/>
              </a:rPr>
              <a:t>g </a:t>
            </a:r>
          </a:p>
          <a:p>
            <a:pPr marL="132715" indent="-12065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133350" algn="l"/>
              </a:tabLst>
            </a:pPr>
            <a:r>
              <a:rPr lang="it-IT" sz="1200" dirty="0" smtClean="0">
                <a:solidFill>
                  <a:srgbClr val="001F67"/>
                </a:solidFill>
                <a:latin typeface="Trebuchet MS"/>
                <a:cs typeface="Trebuchet MS"/>
              </a:rPr>
              <a:t>vitamina K2 — 75,2 </a:t>
            </a:r>
            <a:r>
              <a:rPr lang="el-GR" sz="1200" dirty="0" smtClean="0">
                <a:solidFill>
                  <a:srgbClr val="001F67"/>
                </a:solidFill>
                <a:latin typeface="Trebuchet MS"/>
                <a:cs typeface="Trebuchet MS"/>
              </a:rPr>
              <a:t>μ</a:t>
            </a:r>
            <a:r>
              <a:rPr lang="it-IT" sz="1200" dirty="0" smtClean="0">
                <a:solidFill>
                  <a:srgbClr val="001F67"/>
                </a:solidFill>
                <a:latin typeface="Trebuchet MS"/>
                <a:cs typeface="Trebuchet MS"/>
              </a:rPr>
              <a:t>g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476" cy="514197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429000" y="1676400"/>
            <a:ext cx="3122930" cy="894715"/>
          </a:xfrm>
          <a:custGeom>
            <a:avLst/>
            <a:gdLst/>
            <a:ahLst/>
            <a:cxnLst/>
            <a:rect l="l" t="t" r="r" b="b"/>
            <a:pathLst>
              <a:path w="3122929" h="894714">
                <a:moveTo>
                  <a:pt x="3025648" y="0"/>
                </a:moveTo>
                <a:lnTo>
                  <a:pt x="97027" y="0"/>
                </a:lnTo>
                <a:lnTo>
                  <a:pt x="59257" y="7623"/>
                </a:lnTo>
                <a:lnTo>
                  <a:pt x="28416" y="28416"/>
                </a:lnTo>
                <a:lnTo>
                  <a:pt x="7623" y="59257"/>
                </a:lnTo>
                <a:lnTo>
                  <a:pt x="0" y="97027"/>
                </a:lnTo>
                <a:lnTo>
                  <a:pt x="0" y="797560"/>
                </a:lnTo>
                <a:lnTo>
                  <a:pt x="7623" y="835330"/>
                </a:lnTo>
                <a:lnTo>
                  <a:pt x="28416" y="866171"/>
                </a:lnTo>
                <a:lnTo>
                  <a:pt x="59257" y="886964"/>
                </a:lnTo>
                <a:lnTo>
                  <a:pt x="97027" y="894588"/>
                </a:lnTo>
                <a:lnTo>
                  <a:pt x="3025648" y="894588"/>
                </a:lnTo>
                <a:lnTo>
                  <a:pt x="3063418" y="886964"/>
                </a:lnTo>
                <a:lnTo>
                  <a:pt x="3094259" y="866171"/>
                </a:lnTo>
                <a:lnTo>
                  <a:pt x="3115052" y="835330"/>
                </a:lnTo>
                <a:lnTo>
                  <a:pt x="3122676" y="797560"/>
                </a:lnTo>
                <a:lnTo>
                  <a:pt x="3122676" y="97027"/>
                </a:lnTo>
                <a:lnTo>
                  <a:pt x="3115052" y="59257"/>
                </a:lnTo>
                <a:lnTo>
                  <a:pt x="3094259" y="28416"/>
                </a:lnTo>
                <a:lnTo>
                  <a:pt x="3063418" y="7623"/>
                </a:lnTo>
                <a:lnTo>
                  <a:pt x="3025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0883" y="336041"/>
            <a:ext cx="7254240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3080"/>
              </a:lnSpc>
              <a:spcBef>
                <a:spcPts val="100"/>
              </a:spcBef>
            </a:pPr>
            <a:r>
              <a:rPr lang="it-IT" spc="25" dirty="0" smtClean="0"/>
              <a:t>Calcio </a:t>
            </a:r>
            <a:r>
              <a:rPr lang="it-IT" spc="25" dirty="0"/>
              <a:t>naturale </a:t>
            </a:r>
            <a:r>
              <a:rPr lang="it-IT" spc="25" dirty="0" smtClean="0"/>
              <a:t>con il complesso </a:t>
            </a:r>
            <a:r>
              <a:rPr lang="it-IT" spc="25" dirty="0" err="1"/>
              <a:t>poliminerale</a:t>
            </a:r>
            <a:r>
              <a:rPr lang="it-IT" spc="25" dirty="0"/>
              <a:t> </a:t>
            </a:r>
            <a:r>
              <a:rPr lang="it-IT" spc="25" dirty="0" err="1" smtClean="0"/>
              <a:t>Aquamin</a:t>
            </a:r>
            <a:r>
              <a:rPr lang="ru-RU" spc="82" baseline="24691" dirty="0" smtClean="0"/>
              <a:t>ТМ</a:t>
            </a:r>
            <a:endParaRPr sz="2700" baseline="24691" dirty="0"/>
          </a:p>
        </p:txBody>
      </p:sp>
      <p:sp>
        <p:nvSpPr>
          <p:cNvPr id="5" name="object 5"/>
          <p:cNvSpPr txBox="1"/>
          <p:nvPr/>
        </p:nvSpPr>
        <p:spPr>
          <a:xfrm>
            <a:off x="3516629" y="1711451"/>
            <a:ext cx="3035301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100"/>
              </a:spcBef>
            </a:pPr>
            <a:r>
              <a:rPr lang="it-IT" sz="1000" spc="135" dirty="0" smtClean="0">
                <a:solidFill>
                  <a:srgbClr val="001F67"/>
                </a:solidFill>
                <a:latin typeface="Trebuchet MS"/>
                <a:cs typeface="Trebuchet MS"/>
              </a:rPr>
              <a:t>Una eccellente fonte di minerali biodisponibili* ottenuti dalle alghe rosse marine (</a:t>
            </a:r>
            <a:r>
              <a:rPr lang="it-IT" sz="1000" spc="135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Lithothamnium</a:t>
            </a:r>
            <a:r>
              <a:rPr lang="it-IT" sz="1000" spc="135" dirty="0" smtClean="0">
                <a:solidFill>
                  <a:srgbClr val="001F67"/>
                </a:solidFill>
                <a:latin typeface="Trebuchet MS"/>
                <a:cs typeface="Trebuchet MS"/>
              </a:rPr>
              <a:t>) per corroborare la salute delle ossa, delle articolazioni e dell’apparato digerente.</a:t>
            </a:r>
            <a:endParaRPr sz="1000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9683" y="1711451"/>
            <a:ext cx="2665476" cy="174193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23213" y="4779731"/>
            <a:ext cx="5144135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00" spc="25" dirty="0" smtClean="0">
                <a:solidFill>
                  <a:srgbClr val="001F67"/>
                </a:solidFill>
                <a:latin typeface="Trebuchet MS"/>
                <a:cs typeface="Trebuchet MS"/>
              </a:rPr>
              <a:t>*</a:t>
            </a:r>
            <a:r>
              <a:rPr lang="it-IT" sz="1000" spc="25" dirty="0" smtClean="0">
                <a:solidFill>
                  <a:srgbClr val="001F67"/>
                </a:solidFill>
                <a:latin typeface="Trebuchet MS"/>
                <a:cs typeface="Trebuchet MS"/>
              </a:rPr>
              <a:t>Contiene circa il 30% di calcio, magnesio e tracce di altri minerali marini</a:t>
            </a:r>
            <a:endParaRPr sz="1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235" y="336041"/>
            <a:ext cx="5179365" cy="11746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459"/>
              </a:spcBef>
            </a:pPr>
            <a:r>
              <a:rPr lang="it-IT" spc="90" dirty="0" smtClean="0"/>
              <a:t>Alla </a:t>
            </a:r>
            <a:r>
              <a:rPr lang="it-IT" spc="90" dirty="0"/>
              <a:t>ricerca del meglio: il calcio dal fondo dell'Atlantico </a:t>
            </a:r>
            <a:r>
              <a:rPr lang="it-IT" spc="90" dirty="0" smtClean="0"/>
              <a:t>Settentrionale</a:t>
            </a:r>
            <a:endParaRPr spc="2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811" y="2755392"/>
            <a:ext cx="633984" cy="6339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235" y="1567688"/>
            <a:ext cx="5854700" cy="235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200" spc="5" dirty="0" smtClean="0">
                <a:solidFill>
                  <a:srgbClr val="001F66"/>
                </a:solidFill>
                <a:latin typeface="Trebuchet MS"/>
                <a:cs typeface="Trebuchet MS"/>
              </a:rPr>
              <a:t>Il </a:t>
            </a:r>
            <a:r>
              <a:rPr lang="it-IT" sz="1200" spc="5" dirty="0" err="1" smtClean="0">
                <a:solidFill>
                  <a:srgbClr val="001F66"/>
                </a:solidFill>
                <a:latin typeface="Trebuchet MS"/>
                <a:cs typeface="Trebuchet MS"/>
              </a:rPr>
              <a:t>Lithothamnium</a:t>
            </a:r>
            <a:r>
              <a:rPr lang="it-IT" sz="1200" spc="5" dirty="0" smtClean="0">
                <a:solidFill>
                  <a:srgbClr val="001F66"/>
                </a:solidFill>
                <a:latin typeface="Trebuchet MS"/>
                <a:cs typeface="Trebuchet MS"/>
              </a:rPr>
              <a:t> cresce nelle acque fredde ed incontaminate al largo delle coste dell'Irlanda e dell'Islanda.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it-IT" sz="1200" spc="5" dirty="0" smtClean="0">
              <a:solidFill>
                <a:srgbClr val="001F66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200" spc="5" dirty="0" smtClean="0">
                <a:solidFill>
                  <a:srgbClr val="001F66"/>
                </a:solidFill>
                <a:latin typeface="Trebuchet MS"/>
                <a:cs typeface="Trebuchet MS"/>
              </a:rPr>
              <a:t>L'alga è capace di accumulare calcio, magnesio e altri minerali nelle sue cellule, diventando robusta come una pietra.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  <a:p>
            <a:pPr marL="785495" marR="2585085">
              <a:lnSpc>
                <a:spcPct val="100000"/>
              </a:lnSpc>
            </a:pPr>
            <a:r>
              <a:rPr lang="it-IT" sz="1200" b="1" spc="-75" dirty="0" smtClean="0">
                <a:solidFill>
                  <a:srgbClr val="001F67"/>
                </a:solidFill>
                <a:latin typeface="Trebuchet MS"/>
                <a:cs typeface="Trebuchet MS"/>
              </a:rPr>
              <a:t>Nessun danno all'equilibrio ecologico dell'oceano </a:t>
            </a:r>
          </a:p>
          <a:p>
            <a:pPr marL="785495" marR="2585085">
              <a:lnSpc>
                <a:spcPct val="100000"/>
              </a:lnSpc>
            </a:pPr>
            <a:r>
              <a:rPr lang="it-IT" sz="1200" spc="20" dirty="0" smtClean="0">
                <a:solidFill>
                  <a:srgbClr val="001F67"/>
                </a:solidFill>
                <a:latin typeface="Trebuchet MS"/>
                <a:cs typeface="Trebuchet MS"/>
              </a:rPr>
              <a:t>Le foglie calcaree di </a:t>
            </a:r>
            <a:r>
              <a:rPr lang="it-IT" sz="1200" spc="20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litotamnio</a:t>
            </a:r>
            <a:r>
              <a:rPr lang="it-IT" sz="1200" spc="20" dirty="0" smtClean="0">
                <a:solidFill>
                  <a:srgbClr val="001F67"/>
                </a:solidFill>
                <a:latin typeface="Trebuchet MS"/>
                <a:cs typeface="Trebuchet MS"/>
              </a:rPr>
              <a:t>  vengono raccolte delicatamente </a:t>
            </a:r>
          </a:p>
          <a:p>
            <a:pPr marL="785495" marR="2585085">
              <a:lnSpc>
                <a:spcPct val="100000"/>
              </a:lnSpc>
            </a:pPr>
            <a:r>
              <a:rPr lang="it-IT" sz="1200" spc="20" dirty="0" smtClean="0">
                <a:solidFill>
                  <a:srgbClr val="001F67"/>
                </a:solidFill>
                <a:latin typeface="Trebuchet MS"/>
                <a:cs typeface="Trebuchet MS"/>
              </a:rPr>
              <a:t>e trasformate in polvere </a:t>
            </a:r>
          </a:p>
          <a:p>
            <a:pPr marL="785495" marR="2585085">
              <a:lnSpc>
                <a:spcPct val="100000"/>
              </a:lnSpc>
            </a:pPr>
            <a:r>
              <a:rPr lang="it-IT" sz="1200" spc="20" dirty="0">
                <a:solidFill>
                  <a:srgbClr val="001F67"/>
                </a:solidFill>
                <a:latin typeface="Trebuchet MS"/>
                <a:cs typeface="Trebuchet MS"/>
              </a:rPr>
              <a:t>d</a:t>
            </a:r>
            <a:r>
              <a:rPr lang="it-IT" sz="1200" spc="20" dirty="0" smtClean="0">
                <a:solidFill>
                  <a:srgbClr val="001F67"/>
                </a:solidFill>
                <a:latin typeface="Trebuchet MS"/>
                <a:cs typeface="Trebuchet MS"/>
              </a:rPr>
              <a:t>i </a:t>
            </a:r>
            <a:r>
              <a:rPr lang="it-IT" sz="1200" spc="20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Aquamin</a:t>
            </a:r>
            <a:r>
              <a:rPr lang="ru-RU" sz="1200" spc="82" baseline="24691" dirty="0" smtClean="0">
                <a:solidFill>
                  <a:schemeClr val="accent1">
                    <a:lumMod val="75000"/>
                  </a:schemeClr>
                </a:solidFill>
              </a:rPr>
              <a:t>ТМ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74977" y="4780645"/>
            <a:ext cx="966469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it-IT" sz="1000" u="sng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4"/>
              </a:rPr>
              <a:t>guarda il video</a:t>
            </a:r>
            <a:endParaRPr sz="1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908" y="2121407"/>
            <a:ext cx="505967" cy="5059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908" y="2781300"/>
            <a:ext cx="505967" cy="50749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908" y="3441191"/>
            <a:ext cx="505967" cy="5074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37766" y="2180082"/>
            <a:ext cx="2796033" cy="17415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136525">
              <a:lnSpc>
                <a:spcPct val="100000"/>
              </a:lnSpc>
              <a:spcBef>
                <a:spcPts val="100"/>
              </a:spcBef>
            </a:pPr>
            <a:r>
              <a:rPr lang="it-IT" sz="1200" spc="10" dirty="0" smtClean="0">
                <a:solidFill>
                  <a:srgbClr val="001F67"/>
                </a:solidFill>
                <a:latin typeface="Trebuchet MS"/>
                <a:cs typeface="Trebuchet MS"/>
              </a:rPr>
              <a:t>contribuisce a mantenere stabile la densità minerale ossea </a:t>
            </a:r>
            <a:r>
              <a:rPr sz="1200" spc="-165" dirty="0" smtClean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200" spc="-120" baseline="24305" dirty="0">
                <a:solidFill>
                  <a:srgbClr val="001F67"/>
                </a:solidFill>
                <a:latin typeface="Trebuchet MS"/>
                <a:cs typeface="Trebuchet MS"/>
              </a:rPr>
              <a:t>[17]</a:t>
            </a:r>
            <a:endParaRPr sz="1200" baseline="24305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50" dirty="0">
              <a:latin typeface="Trebuchet MS"/>
              <a:cs typeface="Trebuchet MS"/>
            </a:endParaRPr>
          </a:p>
          <a:p>
            <a:pPr marL="63500" marR="55880">
              <a:lnSpc>
                <a:spcPct val="100000"/>
              </a:lnSpc>
            </a:pPr>
            <a:r>
              <a:rPr lang="it-IT" sz="1200" spc="-5" dirty="0" smtClean="0">
                <a:solidFill>
                  <a:srgbClr val="001F67"/>
                </a:solidFill>
                <a:latin typeface="Trebuchet MS"/>
                <a:cs typeface="Trebuchet MS"/>
              </a:rPr>
              <a:t>riduce il dolore nell'osteoartrite dell'articolazione del ginocchio</a:t>
            </a:r>
            <a:r>
              <a:rPr sz="1200" spc="-65" dirty="0" smtClean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200" spc="-104" baseline="24305" dirty="0">
                <a:solidFill>
                  <a:srgbClr val="001F67"/>
                </a:solidFill>
                <a:latin typeface="Trebuchet MS"/>
                <a:cs typeface="Trebuchet MS"/>
              </a:rPr>
              <a:t>[18]</a:t>
            </a:r>
            <a:endParaRPr sz="1200" baseline="24305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Trebuchet MS"/>
              <a:cs typeface="Trebuchet MS"/>
            </a:endParaRPr>
          </a:p>
          <a:p>
            <a:pPr marL="63500" marR="368300">
              <a:lnSpc>
                <a:spcPct val="100000"/>
              </a:lnSpc>
            </a:pPr>
            <a:r>
              <a:rPr lang="it-IT" sz="1200" spc="15" dirty="0" smtClean="0">
                <a:solidFill>
                  <a:srgbClr val="001F67"/>
                </a:solidFill>
                <a:latin typeface="Trebuchet MS"/>
                <a:cs typeface="Trebuchet MS"/>
              </a:rPr>
              <a:t>riduce i livelli di colesterolo nelle donne in post-menopausa</a:t>
            </a:r>
            <a:r>
              <a:rPr sz="1200" spc="-85" dirty="0" smtClean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200" spc="-104" baseline="24305" dirty="0">
                <a:solidFill>
                  <a:srgbClr val="001F67"/>
                </a:solidFill>
                <a:latin typeface="Trebuchet MS"/>
                <a:cs typeface="Trebuchet MS"/>
              </a:rPr>
              <a:t>[</a:t>
            </a:r>
            <a:r>
              <a:rPr sz="1200" spc="-225" baseline="24305" dirty="0">
                <a:solidFill>
                  <a:srgbClr val="001F67"/>
                </a:solidFill>
                <a:latin typeface="Trebuchet MS"/>
                <a:cs typeface="Trebuchet MS"/>
              </a:rPr>
              <a:t>1</a:t>
            </a:r>
            <a:r>
              <a:rPr sz="1200" spc="7" baseline="24305" dirty="0">
                <a:solidFill>
                  <a:srgbClr val="001F67"/>
                </a:solidFill>
                <a:latin typeface="Trebuchet MS"/>
                <a:cs typeface="Trebuchet MS"/>
              </a:rPr>
              <a:t>9</a:t>
            </a:r>
            <a:r>
              <a:rPr sz="1200" spc="-104" baseline="24305" dirty="0">
                <a:solidFill>
                  <a:srgbClr val="001F67"/>
                </a:solidFill>
                <a:latin typeface="Trebuchet MS"/>
                <a:cs typeface="Trebuchet MS"/>
              </a:rPr>
              <a:t>]</a:t>
            </a:r>
            <a:endParaRPr sz="1200" baseline="24305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94276" y="2218944"/>
            <a:ext cx="2665476" cy="174193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4759" y="349758"/>
            <a:ext cx="6837045" cy="12054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080"/>
              </a:lnSpc>
              <a:spcBef>
                <a:spcPts val="100"/>
              </a:spcBef>
            </a:pPr>
            <a:r>
              <a:rPr lang="it-IT" spc="20" dirty="0" smtClean="0"/>
              <a:t>Ben </a:t>
            </a:r>
            <a:r>
              <a:rPr lang="it-IT" spc="20" dirty="0"/>
              <a:t>25 studi, tra cui due studi clinici randomizzati in doppio cieco, dimostrano che</a:t>
            </a:r>
            <a:r>
              <a:rPr lang="it-IT" spc="20" dirty="0" smtClean="0"/>
              <a:t>:</a:t>
            </a:r>
            <a:endParaRPr spc="-55" dirty="0"/>
          </a:p>
        </p:txBody>
      </p:sp>
      <p:sp>
        <p:nvSpPr>
          <p:cNvPr id="9" name="object 9"/>
          <p:cNvSpPr txBox="1"/>
          <p:nvPr/>
        </p:nvSpPr>
        <p:spPr>
          <a:xfrm>
            <a:off x="398475" y="4749800"/>
            <a:ext cx="869950" cy="21018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b="1" spc="15" dirty="0">
                <a:solidFill>
                  <a:srgbClr val="001F67"/>
                </a:solidFill>
                <a:latin typeface="Trebuchet MS"/>
                <a:cs typeface="Trebuchet MS"/>
              </a:rPr>
              <a:t>Calci-Prime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8475" y="361950"/>
            <a:ext cx="7026275" cy="1122743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>
              <a:lnSpc>
                <a:spcPts val="2050"/>
              </a:lnSpc>
              <a:spcBef>
                <a:spcPts val="355"/>
              </a:spcBef>
            </a:pPr>
            <a:r>
              <a:rPr lang="it-IT" sz="1900" spc="15" dirty="0" smtClean="0">
                <a:solidFill>
                  <a:srgbClr val="001F66"/>
                </a:solidFill>
                <a:latin typeface="Trebuchet MS"/>
                <a:cs typeface="Trebuchet MS"/>
              </a:rPr>
              <a:t>Il calcio si assorbe molto poco se assunto singolarmente. </a:t>
            </a:r>
            <a:br>
              <a:rPr lang="it-IT" sz="1900" spc="15" dirty="0" smtClean="0">
                <a:solidFill>
                  <a:srgbClr val="001F66"/>
                </a:solidFill>
                <a:latin typeface="Trebuchet MS"/>
                <a:cs typeface="Trebuchet MS"/>
              </a:rPr>
            </a:br>
            <a:r>
              <a:rPr lang="it-IT" sz="1900" spc="15" dirty="0" smtClean="0">
                <a:solidFill>
                  <a:srgbClr val="001F66"/>
                </a:solidFill>
                <a:latin typeface="Trebuchet MS"/>
                <a:cs typeface="Trebuchet MS"/>
              </a:rPr>
              <a:t>Esso ha bisogno della presenza di altre sostanze – determinati  minerali e vitamine – affinché la sua biodisponibilità sia maggiore e possa davvero andare a rafforzare il tessuto osseo.</a:t>
            </a:r>
            <a:endParaRPr sz="19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92832" y="3389452"/>
            <a:ext cx="153136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001F67"/>
                </a:solidFill>
                <a:latin typeface="Trebuchet MS"/>
                <a:cs typeface="Trebuchet MS"/>
              </a:rPr>
              <a:t>~</a:t>
            </a:r>
            <a:r>
              <a:rPr sz="1200" spc="-7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200" spc="85" dirty="0">
                <a:solidFill>
                  <a:srgbClr val="001F67"/>
                </a:solidFill>
                <a:latin typeface="Trebuchet MS"/>
                <a:cs typeface="Trebuchet MS"/>
              </a:rPr>
              <a:t>60%</a:t>
            </a:r>
            <a:r>
              <a:rPr sz="1200" spc="-8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lang="it-IT" sz="1200" dirty="0" smtClean="0">
                <a:solidFill>
                  <a:srgbClr val="001F67"/>
                </a:solidFill>
                <a:latin typeface="Trebuchet MS"/>
                <a:cs typeface="Trebuchet MS"/>
              </a:rPr>
              <a:t>del magnesio si trova nel tessuto osseo </a:t>
            </a:r>
            <a:r>
              <a:rPr sz="1200" spc="-104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[</a:t>
            </a:r>
            <a:r>
              <a:rPr sz="1200" spc="60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2</a:t>
            </a:r>
            <a:r>
              <a:rPr sz="1200" spc="52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0</a:t>
            </a:r>
            <a:r>
              <a:rPr sz="1200" spc="-104" baseline="24305" dirty="0">
                <a:solidFill>
                  <a:srgbClr val="001F67"/>
                </a:solidFill>
                <a:latin typeface="Trebuchet MS"/>
                <a:cs typeface="Trebuchet MS"/>
              </a:rPr>
              <a:t>]</a:t>
            </a:r>
            <a:endParaRPr sz="1200" baseline="24305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91171" y="3389452"/>
            <a:ext cx="14020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001F67"/>
                </a:solidFill>
                <a:latin typeface="Trebuchet MS"/>
                <a:cs typeface="Trebuchet MS"/>
              </a:rPr>
              <a:t>~</a:t>
            </a:r>
            <a:r>
              <a:rPr sz="1200" spc="-7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200" spc="85" dirty="0">
                <a:solidFill>
                  <a:srgbClr val="001F67"/>
                </a:solidFill>
                <a:latin typeface="Trebuchet MS"/>
                <a:cs typeface="Trebuchet MS"/>
              </a:rPr>
              <a:t>30%</a:t>
            </a:r>
            <a:r>
              <a:rPr sz="1200" spc="-8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lang="it-IT" sz="1200" spc="10" dirty="0" smtClean="0">
                <a:solidFill>
                  <a:srgbClr val="001F67"/>
                </a:solidFill>
                <a:latin typeface="Trebuchet MS"/>
                <a:cs typeface="Trebuchet MS"/>
              </a:rPr>
              <a:t>dello zinco si trova nel tessuto osseo</a:t>
            </a:r>
            <a:r>
              <a:rPr lang="it-IT" sz="1200" spc="1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200" spc="-104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[</a:t>
            </a:r>
            <a:r>
              <a:rPr sz="1200" spc="-112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21</a:t>
            </a:r>
            <a:r>
              <a:rPr sz="1200" spc="-112" baseline="24305" dirty="0">
                <a:solidFill>
                  <a:srgbClr val="001F67"/>
                </a:solidFill>
                <a:latin typeface="Trebuchet MS"/>
                <a:cs typeface="Trebuchet MS"/>
              </a:rPr>
              <a:t>]</a:t>
            </a:r>
            <a:endParaRPr sz="1200" baseline="24305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7724" y="2283332"/>
            <a:ext cx="602615" cy="579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>
              <a:lnSpc>
                <a:spcPts val="3080"/>
              </a:lnSpc>
              <a:spcBef>
                <a:spcPts val="100"/>
              </a:spcBef>
            </a:pPr>
            <a:r>
              <a:rPr sz="2700" b="1" spc="295" dirty="0">
                <a:solidFill>
                  <a:srgbClr val="FFFFFF"/>
                </a:solidFill>
                <a:latin typeface="Trebuchet MS"/>
                <a:cs typeface="Trebuchet MS"/>
              </a:rPr>
              <a:t>Ca</a:t>
            </a:r>
            <a:endParaRPr sz="2700" dirty="0">
              <a:latin typeface="Trebuchet MS"/>
              <a:cs typeface="Trebuchet MS"/>
            </a:endParaRPr>
          </a:p>
          <a:p>
            <a:pPr marL="12700">
              <a:lnSpc>
                <a:spcPts val="1280"/>
              </a:lnSpc>
            </a:pPr>
            <a:r>
              <a:rPr sz="1200" spc="30" dirty="0" smtClean="0">
                <a:solidFill>
                  <a:srgbClr val="FFFFFF"/>
                </a:solidFill>
                <a:latin typeface="Trebuchet MS"/>
                <a:cs typeface="Trebuchet MS"/>
              </a:rPr>
              <a:t>Cal</a:t>
            </a:r>
            <a:r>
              <a:rPr lang="it-IT" sz="1200" spc="3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cio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21584" y="2018157"/>
            <a:ext cx="721615" cy="577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>
              <a:lnSpc>
                <a:spcPts val="3080"/>
              </a:lnSpc>
              <a:spcBef>
                <a:spcPts val="100"/>
              </a:spcBef>
            </a:pPr>
            <a:r>
              <a:rPr sz="2700" b="1" spc="35" dirty="0">
                <a:solidFill>
                  <a:srgbClr val="001F66"/>
                </a:solidFill>
                <a:latin typeface="Trebuchet MS"/>
                <a:cs typeface="Trebuchet MS"/>
              </a:rPr>
              <a:t>D3</a:t>
            </a:r>
            <a:endParaRPr sz="2700" dirty="0">
              <a:latin typeface="Trebuchet MS"/>
              <a:cs typeface="Trebuchet MS"/>
            </a:endParaRPr>
          </a:p>
          <a:p>
            <a:pPr marL="12700">
              <a:lnSpc>
                <a:spcPts val="1280"/>
              </a:lnSpc>
            </a:pPr>
            <a:r>
              <a:rPr sz="1200" spc="-5" dirty="0" smtClean="0">
                <a:solidFill>
                  <a:srgbClr val="001F66"/>
                </a:solidFill>
                <a:latin typeface="Trebuchet MS"/>
                <a:cs typeface="Trebuchet MS"/>
              </a:rPr>
              <a:t>Vitamin</a:t>
            </a:r>
            <a:r>
              <a:rPr lang="it-IT" sz="1200" spc="-5" dirty="0" smtClean="0">
                <a:solidFill>
                  <a:srgbClr val="001F66"/>
                </a:solidFill>
                <a:latin typeface="Trebuchet MS"/>
                <a:cs typeface="Trebuchet MS"/>
              </a:rPr>
              <a:t>a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60370" y="2283332"/>
            <a:ext cx="835025" cy="577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080"/>
              </a:lnSpc>
              <a:spcBef>
                <a:spcPts val="100"/>
              </a:spcBef>
            </a:pPr>
            <a:r>
              <a:rPr sz="2700" b="1" spc="254" dirty="0">
                <a:solidFill>
                  <a:srgbClr val="001F66"/>
                </a:solidFill>
                <a:latin typeface="Trebuchet MS"/>
                <a:cs typeface="Trebuchet MS"/>
              </a:rPr>
              <a:t>Mg</a:t>
            </a:r>
            <a:endParaRPr sz="2700" dirty="0">
              <a:latin typeface="Trebuchet MS"/>
              <a:cs typeface="Trebuchet MS"/>
            </a:endParaRPr>
          </a:p>
          <a:p>
            <a:pPr algn="ctr">
              <a:lnSpc>
                <a:spcPts val="1280"/>
              </a:lnSpc>
            </a:pPr>
            <a:r>
              <a:rPr lang="it-IT" sz="1200" spc="50" dirty="0" smtClean="0">
                <a:solidFill>
                  <a:srgbClr val="001F66"/>
                </a:solidFill>
                <a:latin typeface="Trebuchet MS"/>
                <a:cs typeface="Trebuchet MS"/>
              </a:rPr>
              <a:t>Magnesio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55440" y="2018157"/>
            <a:ext cx="645160" cy="577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535">
              <a:lnSpc>
                <a:spcPts val="3080"/>
              </a:lnSpc>
              <a:spcBef>
                <a:spcPts val="100"/>
              </a:spcBef>
            </a:pPr>
            <a:r>
              <a:rPr sz="2700" b="1" spc="-100" dirty="0">
                <a:solidFill>
                  <a:srgbClr val="001F66"/>
                </a:solidFill>
                <a:latin typeface="Trebuchet MS"/>
                <a:cs typeface="Trebuchet MS"/>
              </a:rPr>
              <a:t>K2</a:t>
            </a:r>
            <a:endParaRPr sz="2700" dirty="0">
              <a:latin typeface="Trebuchet MS"/>
              <a:cs typeface="Trebuchet MS"/>
            </a:endParaRPr>
          </a:p>
          <a:p>
            <a:pPr marL="12700">
              <a:lnSpc>
                <a:spcPts val="1280"/>
              </a:lnSpc>
            </a:pPr>
            <a:r>
              <a:rPr sz="1200" spc="-5" dirty="0" smtClean="0">
                <a:solidFill>
                  <a:srgbClr val="001F66"/>
                </a:solidFill>
                <a:latin typeface="Trebuchet MS"/>
                <a:cs typeface="Trebuchet MS"/>
              </a:rPr>
              <a:t>Vitamin</a:t>
            </a:r>
            <a:r>
              <a:rPr lang="it-IT" sz="1200" spc="-5" dirty="0" smtClean="0">
                <a:solidFill>
                  <a:srgbClr val="001F66"/>
                </a:solidFill>
                <a:latin typeface="Trebuchet MS"/>
                <a:cs typeface="Trebuchet MS"/>
              </a:rPr>
              <a:t>a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45989" y="2283332"/>
            <a:ext cx="472440" cy="579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algn="ctr">
              <a:lnSpc>
                <a:spcPts val="3080"/>
              </a:lnSpc>
              <a:spcBef>
                <a:spcPts val="100"/>
              </a:spcBef>
            </a:pPr>
            <a:r>
              <a:rPr sz="2700" b="1" spc="5" dirty="0">
                <a:solidFill>
                  <a:srgbClr val="001F66"/>
                </a:solidFill>
                <a:latin typeface="Trebuchet MS"/>
                <a:cs typeface="Trebuchet MS"/>
              </a:rPr>
              <a:t>Si</a:t>
            </a:r>
            <a:endParaRPr sz="2700" dirty="0">
              <a:latin typeface="Trebuchet MS"/>
              <a:cs typeface="Trebuchet MS"/>
            </a:endParaRPr>
          </a:p>
          <a:p>
            <a:pPr algn="ctr">
              <a:lnSpc>
                <a:spcPts val="1280"/>
              </a:lnSpc>
            </a:pPr>
            <a:r>
              <a:rPr sz="1200" dirty="0" err="1" smtClean="0">
                <a:solidFill>
                  <a:srgbClr val="001F66"/>
                </a:solidFill>
                <a:latin typeface="Trebuchet MS"/>
                <a:cs typeface="Trebuchet MS"/>
              </a:rPr>
              <a:t>Silic</a:t>
            </a:r>
            <a:r>
              <a:rPr lang="it-IT" sz="1200" dirty="0" smtClean="0">
                <a:solidFill>
                  <a:srgbClr val="001F66"/>
                </a:solidFill>
                <a:latin typeface="Trebuchet MS"/>
                <a:cs typeface="Trebuchet MS"/>
              </a:rPr>
              <a:t>io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29985" y="3175457"/>
            <a:ext cx="861060" cy="579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080"/>
              </a:lnSpc>
              <a:spcBef>
                <a:spcPts val="100"/>
              </a:spcBef>
            </a:pPr>
            <a:r>
              <a:rPr sz="2700" b="1" spc="55" dirty="0">
                <a:solidFill>
                  <a:srgbClr val="001F66"/>
                </a:solidFill>
                <a:latin typeface="Trebuchet MS"/>
                <a:cs typeface="Trebuchet MS"/>
              </a:rPr>
              <a:t>Mn</a:t>
            </a:r>
            <a:endParaRPr sz="2700">
              <a:latin typeface="Trebuchet MS"/>
              <a:cs typeface="Trebuchet MS"/>
            </a:endParaRPr>
          </a:p>
          <a:p>
            <a:pPr algn="ctr">
              <a:lnSpc>
                <a:spcPts val="1280"/>
              </a:lnSpc>
            </a:pPr>
            <a:r>
              <a:rPr sz="1200" spc="80" dirty="0">
                <a:solidFill>
                  <a:srgbClr val="001F66"/>
                </a:solidFill>
                <a:latin typeface="Trebuchet MS"/>
                <a:cs typeface="Trebuchet MS"/>
              </a:rPr>
              <a:t>Manganese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38289" y="2283332"/>
            <a:ext cx="452881" cy="577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080"/>
              </a:lnSpc>
              <a:spcBef>
                <a:spcPts val="100"/>
              </a:spcBef>
            </a:pPr>
            <a:r>
              <a:rPr sz="2700" b="1" spc="-75" dirty="0">
                <a:solidFill>
                  <a:srgbClr val="001F66"/>
                </a:solidFill>
                <a:latin typeface="Trebuchet MS"/>
                <a:cs typeface="Trebuchet MS"/>
              </a:rPr>
              <a:t>Zn</a:t>
            </a:r>
            <a:endParaRPr sz="2700" dirty="0">
              <a:latin typeface="Trebuchet MS"/>
              <a:cs typeface="Trebuchet MS"/>
            </a:endParaRPr>
          </a:p>
          <a:p>
            <a:pPr marL="50800">
              <a:lnSpc>
                <a:spcPts val="1280"/>
              </a:lnSpc>
            </a:pPr>
            <a:r>
              <a:rPr sz="1200" spc="-5" dirty="0" smtClean="0">
                <a:solidFill>
                  <a:srgbClr val="001F66"/>
                </a:solidFill>
                <a:latin typeface="Trebuchet MS"/>
                <a:cs typeface="Trebuchet MS"/>
              </a:rPr>
              <a:t>Zinc</a:t>
            </a:r>
            <a:r>
              <a:rPr lang="it-IT" sz="1200" spc="-5" dirty="0" smtClean="0">
                <a:solidFill>
                  <a:srgbClr val="001F66"/>
                </a:solidFill>
                <a:latin typeface="Trebuchet MS"/>
                <a:cs typeface="Trebuchet MS"/>
              </a:rPr>
              <a:t>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61529" y="2018157"/>
            <a:ext cx="440690" cy="579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 algn="ctr">
              <a:lnSpc>
                <a:spcPts val="3080"/>
              </a:lnSpc>
              <a:spcBef>
                <a:spcPts val="100"/>
              </a:spcBef>
            </a:pPr>
            <a:r>
              <a:rPr sz="2700" b="1" spc="35" dirty="0">
                <a:solidFill>
                  <a:srgbClr val="001F66"/>
                </a:solidFill>
                <a:latin typeface="Trebuchet MS"/>
                <a:cs typeface="Trebuchet MS"/>
              </a:rPr>
              <a:t>B</a:t>
            </a:r>
            <a:endParaRPr sz="2700" dirty="0">
              <a:latin typeface="Trebuchet MS"/>
              <a:cs typeface="Trebuchet MS"/>
            </a:endParaRPr>
          </a:p>
          <a:p>
            <a:pPr algn="ctr">
              <a:lnSpc>
                <a:spcPts val="1280"/>
              </a:lnSpc>
            </a:pPr>
            <a:r>
              <a:rPr sz="1200" spc="35" dirty="0" err="1" smtClean="0">
                <a:solidFill>
                  <a:srgbClr val="001F66"/>
                </a:solidFill>
                <a:latin typeface="Trebuchet MS"/>
                <a:cs typeface="Trebuchet MS"/>
              </a:rPr>
              <a:t>Boro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84704" y="3095243"/>
            <a:ext cx="4945380" cy="257810"/>
          </a:xfrm>
          <a:custGeom>
            <a:avLst/>
            <a:gdLst/>
            <a:ahLst/>
            <a:cxnLst/>
            <a:rect l="l" t="t" r="r" b="b"/>
            <a:pathLst>
              <a:path w="4945380" h="257810">
                <a:moveTo>
                  <a:pt x="309372" y="0"/>
                </a:moveTo>
                <a:lnTo>
                  <a:pt x="208026" y="15748"/>
                </a:lnTo>
                <a:lnTo>
                  <a:pt x="205613" y="19050"/>
                </a:lnTo>
                <a:lnTo>
                  <a:pt x="206121" y="22479"/>
                </a:lnTo>
                <a:lnTo>
                  <a:pt x="206756" y="25908"/>
                </a:lnTo>
                <a:lnTo>
                  <a:pt x="209931" y="28321"/>
                </a:lnTo>
                <a:lnTo>
                  <a:pt x="213487" y="27813"/>
                </a:lnTo>
                <a:lnTo>
                  <a:pt x="277444" y="17843"/>
                </a:lnTo>
                <a:lnTo>
                  <a:pt x="55092" y="198475"/>
                </a:lnTo>
                <a:lnTo>
                  <a:pt x="35052" y="173863"/>
                </a:lnTo>
                <a:lnTo>
                  <a:pt x="0" y="251460"/>
                </a:lnTo>
                <a:lnTo>
                  <a:pt x="83185" y="232918"/>
                </a:lnTo>
                <a:lnTo>
                  <a:pt x="69621" y="216281"/>
                </a:lnTo>
                <a:lnTo>
                  <a:pt x="63131" y="208330"/>
                </a:lnTo>
                <a:lnTo>
                  <a:pt x="285369" y="27686"/>
                </a:lnTo>
                <a:lnTo>
                  <a:pt x="262636" y="88265"/>
                </a:lnTo>
                <a:lnTo>
                  <a:pt x="261366" y="91567"/>
                </a:lnTo>
                <a:lnTo>
                  <a:pt x="263017" y="95250"/>
                </a:lnTo>
                <a:lnTo>
                  <a:pt x="266319" y="96393"/>
                </a:lnTo>
                <a:lnTo>
                  <a:pt x="269621" y="97663"/>
                </a:lnTo>
                <a:lnTo>
                  <a:pt x="273177" y="96012"/>
                </a:lnTo>
                <a:lnTo>
                  <a:pt x="274447" y="92710"/>
                </a:lnTo>
                <a:lnTo>
                  <a:pt x="308216" y="3048"/>
                </a:lnTo>
                <a:lnTo>
                  <a:pt x="309372" y="0"/>
                </a:lnTo>
                <a:close/>
              </a:path>
              <a:path w="4945380" h="257810">
                <a:moveTo>
                  <a:pt x="4945380" y="257556"/>
                </a:moveTo>
                <a:lnTo>
                  <a:pt x="4944262" y="254635"/>
                </a:lnTo>
                <a:lnTo>
                  <a:pt x="4910201" y="164973"/>
                </a:lnTo>
                <a:lnTo>
                  <a:pt x="4908931" y="161671"/>
                </a:lnTo>
                <a:lnTo>
                  <a:pt x="4905248" y="160020"/>
                </a:lnTo>
                <a:lnTo>
                  <a:pt x="4901946" y="161290"/>
                </a:lnTo>
                <a:lnTo>
                  <a:pt x="4898771" y="162560"/>
                </a:lnTo>
                <a:lnTo>
                  <a:pt x="4897120" y="166116"/>
                </a:lnTo>
                <a:lnTo>
                  <a:pt x="4898263" y="169418"/>
                </a:lnTo>
                <a:lnTo>
                  <a:pt x="4921262" y="229984"/>
                </a:lnTo>
                <a:lnTo>
                  <a:pt x="4639945" y="2667"/>
                </a:lnTo>
                <a:lnTo>
                  <a:pt x="4632071" y="12573"/>
                </a:lnTo>
                <a:lnTo>
                  <a:pt x="4913300" y="239814"/>
                </a:lnTo>
                <a:lnTo>
                  <a:pt x="4849368" y="230124"/>
                </a:lnTo>
                <a:lnTo>
                  <a:pt x="4845939" y="229489"/>
                </a:lnTo>
                <a:lnTo>
                  <a:pt x="4842637" y="231902"/>
                </a:lnTo>
                <a:lnTo>
                  <a:pt x="4841621" y="238887"/>
                </a:lnTo>
                <a:lnTo>
                  <a:pt x="4843907" y="242062"/>
                </a:lnTo>
                <a:lnTo>
                  <a:pt x="4847463" y="242570"/>
                </a:lnTo>
                <a:lnTo>
                  <a:pt x="4945380" y="257556"/>
                </a:lnTo>
                <a:close/>
              </a:path>
            </a:pathLst>
          </a:custGeom>
          <a:solidFill>
            <a:srgbClr val="001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98475" y="4749800"/>
            <a:ext cx="869950" cy="21018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b="1" spc="15" dirty="0">
                <a:solidFill>
                  <a:srgbClr val="001F67"/>
                </a:solidFill>
                <a:latin typeface="Trebuchet MS"/>
                <a:cs typeface="Trebuchet MS"/>
              </a:rPr>
              <a:t>Calci-Prime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272" y="336041"/>
            <a:ext cx="6859728" cy="80278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459"/>
              </a:spcBef>
            </a:pPr>
            <a:r>
              <a:rPr lang="it-IT" spc="120" dirty="0" smtClean="0"/>
              <a:t>Calci-Prime </a:t>
            </a:r>
            <a:r>
              <a:rPr lang="it-IT" spc="120" dirty="0"/>
              <a:t>contiene: vitamina D3 </a:t>
            </a:r>
            <a:br>
              <a:rPr lang="it-IT" spc="120" dirty="0"/>
            </a:br>
            <a:r>
              <a:rPr lang="it-IT" spc="120" dirty="0"/>
              <a:t>— la </a:t>
            </a:r>
            <a:r>
              <a:rPr lang="it-IT" spc="120" dirty="0" smtClean="0"/>
              <a:t>“vitamina </a:t>
            </a:r>
            <a:r>
              <a:rPr lang="it-IT" spc="120" dirty="0"/>
              <a:t>del sole” </a:t>
            </a:r>
            <a:r>
              <a:rPr spc="-195" dirty="0" smtClean="0"/>
              <a:t> </a:t>
            </a:r>
            <a:endParaRPr spc="150" dirty="0"/>
          </a:p>
        </p:txBody>
      </p:sp>
      <p:sp>
        <p:nvSpPr>
          <p:cNvPr id="3" name="object 3"/>
          <p:cNvSpPr txBox="1"/>
          <p:nvPr/>
        </p:nvSpPr>
        <p:spPr>
          <a:xfrm>
            <a:off x="1863344" y="1716151"/>
            <a:ext cx="171805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200" spc="35" dirty="0" smtClean="0">
                <a:solidFill>
                  <a:srgbClr val="001F67"/>
                </a:solidFill>
                <a:latin typeface="Trebuchet MS"/>
                <a:cs typeface="Trebuchet MS"/>
              </a:rPr>
              <a:t>migliora l'assorbimento del calcio nell'intestino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60042" y="2376932"/>
            <a:ext cx="194691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200" spc="15" dirty="0" smtClean="0">
                <a:solidFill>
                  <a:srgbClr val="001F67"/>
                </a:solidFill>
                <a:latin typeface="Trebuchet MS"/>
                <a:cs typeface="Trebuchet MS"/>
              </a:rPr>
              <a:t>favorisce l'accumulo di calcio nelle ossa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1308" y="1696211"/>
            <a:ext cx="429767" cy="4297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1308" y="2356104"/>
            <a:ext cx="429767" cy="4297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1308" y="3015995"/>
            <a:ext cx="429767" cy="4312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873376" y="3037458"/>
            <a:ext cx="23653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200" spc="20" dirty="0" smtClean="0">
                <a:solidFill>
                  <a:srgbClr val="001F67"/>
                </a:solidFill>
                <a:latin typeface="Trebuchet MS"/>
                <a:cs typeface="Trebuchet MS"/>
              </a:rPr>
              <a:t>favorisce la salute di ossa, denti e muscoli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17389" y="2486914"/>
            <a:ext cx="254063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500" spc="25" dirty="0" smtClean="0">
                <a:solidFill>
                  <a:srgbClr val="001F67"/>
                </a:solidFill>
                <a:latin typeface="Trebuchet MS"/>
                <a:cs typeface="Trebuchet MS"/>
              </a:rPr>
              <a:t>Il calcio deve essere assunto insieme alla vitamina D3 per un migliore assorbimento</a:t>
            </a:r>
            <a:endParaRPr sz="1500" dirty="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24628" y="1732788"/>
            <a:ext cx="658368" cy="6583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98475" y="4749800"/>
            <a:ext cx="869950" cy="21018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b="1" spc="15" dirty="0">
                <a:solidFill>
                  <a:srgbClr val="001F67"/>
                </a:solidFill>
                <a:latin typeface="Trebuchet MS"/>
                <a:cs typeface="Trebuchet MS"/>
              </a:rPr>
              <a:t>Calci-Prime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482" y="336041"/>
            <a:ext cx="6631940" cy="12054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3080"/>
              </a:lnSpc>
              <a:spcBef>
                <a:spcPts val="100"/>
              </a:spcBef>
            </a:pPr>
            <a:r>
              <a:rPr lang="it-IT" spc="120" dirty="0" smtClean="0"/>
              <a:t>In Calci-Prime </a:t>
            </a:r>
            <a:r>
              <a:rPr lang="it-IT" spc="120" dirty="0"/>
              <a:t>troviamo anche: vitamina K2, nella sua forma più biodisponibile, con </a:t>
            </a:r>
            <a:r>
              <a:rPr lang="it-IT" spc="120" dirty="0" smtClean="0"/>
              <a:t>MenaQ7</a:t>
            </a:r>
            <a:r>
              <a:rPr sz="2700" spc="172" baseline="26234" dirty="0" smtClean="0"/>
              <a:t>ТМ</a:t>
            </a:r>
            <a:endParaRPr sz="2700" baseline="26234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908" y="1898904"/>
            <a:ext cx="505967" cy="5059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908" y="2558795"/>
            <a:ext cx="505967" cy="5074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67028" y="1971801"/>
            <a:ext cx="5966460" cy="19133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it-IT" sz="1200" spc="15" dirty="0" smtClean="0">
                <a:solidFill>
                  <a:srgbClr val="001F66"/>
                </a:solidFill>
                <a:latin typeface="Trebuchet MS"/>
                <a:cs typeface="Trebuchet MS"/>
              </a:rPr>
              <a:t>favorisce il tempestivo </a:t>
            </a:r>
          </a:p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it-IT" sz="1200" spc="15" dirty="0" smtClean="0">
                <a:solidFill>
                  <a:srgbClr val="001F66"/>
                </a:solidFill>
                <a:latin typeface="Trebuchet MS"/>
                <a:cs typeface="Trebuchet MS"/>
              </a:rPr>
              <a:t>rinnovamento osseo</a:t>
            </a:r>
          </a:p>
          <a:p>
            <a:pPr marL="25400">
              <a:lnSpc>
                <a:spcPct val="100000"/>
              </a:lnSpc>
              <a:spcBef>
                <a:spcPts val="100"/>
              </a:spcBef>
            </a:pPr>
            <a:endParaRPr lang="it-IT" sz="1200" spc="15" dirty="0" smtClean="0">
              <a:solidFill>
                <a:srgbClr val="001F66"/>
              </a:solidFill>
              <a:latin typeface="Trebuchet MS"/>
              <a:cs typeface="Trebuchet MS"/>
            </a:endParaRPr>
          </a:p>
          <a:p>
            <a:pPr marL="25400">
              <a:lnSpc>
                <a:spcPct val="100000"/>
              </a:lnSpc>
              <a:spcBef>
                <a:spcPts val="100"/>
              </a:spcBef>
            </a:pPr>
            <a:endParaRPr lang="it-IT" sz="1200" spc="15" dirty="0">
              <a:solidFill>
                <a:srgbClr val="001F66"/>
              </a:solidFill>
              <a:latin typeface="Trebuchet MS"/>
              <a:cs typeface="Trebuchet MS"/>
            </a:endParaRPr>
          </a:p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it-IT" sz="1200" spc="15" dirty="0" smtClean="0">
                <a:solidFill>
                  <a:srgbClr val="001F66"/>
                </a:solidFill>
                <a:latin typeface="Trebuchet MS"/>
                <a:cs typeface="Trebuchet MS"/>
              </a:rPr>
              <a:t>è coinvolto nel processo </a:t>
            </a:r>
          </a:p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it-IT" sz="1200" spc="15" dirty="0" smtClean="0">
                <a:solidFill>
                  <a:srgbClr val="001F66"/>
                </a:solidFill>
                <a:latin typeface="Trebuchet MS"/>
                <a:cs typeface="Trebuchet MS"/>
              </a:rPr>
              <a:t> coagulazione del sangue</a:t>
            </a:r>
          </a:p>
          <a:p>
            <a:pPr marL="2851150">
              <a:lnSpc>
                <a:spcPct val="100000"/>
              </a:lnSpc>
              <a:spcBef>
                <a:spcPts val="1100"/>
              </a:spcBef>
            </a:pPr>
            <a:r>
              <a:rPr lang="it-IT" sz="1200" b="1" spc="-10" dirty="0" smtClean="0">
                <a:solidFill>
                  <a:srgbClr val="001F66"/>
                </a:solidFill>
                <a:latin typeface="Trebuchet MS"/>
                <a:cs typeface="Trebuchet MS"/>
              </a:rPr>
              <a:t>Ingrediente brevettato</a:t>
            </a:r>
            <a:endParaRPr sz="1200" dirty="0">
              <a:latin typeface="Trebuchet MS"/>
              <a:cs typeface="Trebuchet MS"/>
            </a:endParaRPr>
          </a:p>
          <a:p>
            <a:pPr marL="2828290">
              <a:lnSpc>
                <a:spcPct val="100000"/>
              </a:lnSpc>
              <a:spcBef>
                <a:spcPts val="465"/>
              </a:spcBef>
            </a:pPr>
            <a:r>
              <a:rPr lang="it-IT" sz="1100" spc="55" dirty="0" smtClean="0">
                <a:solidFill>
                  <a:srgbClr val="001F66"/>
                </a:solidFill>
                <a:latin typeface="Trebuchet MS"/>
                <a:cs typeface="Trebuchet MS"/>
              </a:rPr>
              <a:t>&gt; 20 studi clinici confermano la sicurezza e l'efficacia dell'ingrediente </a:t>
            </a:r>
            <a:r>
              <a:rPr sz="1050" spc="-104" baseline="27777" dirty="0" smtClean="0">
                <a:solidFill>
                  <a:srgbClr val="001F66"/>
                </a:solidFill>
                <a:latin typeface="Trebuchet MS"/>
                <a:cs typeface="Trebuchet MS"/>
              </a:rPr>
              <a:t>[</a:t>
            </a:r>
            <a:r>
              <a:rPr sz="1050" spc="-15" baseline="27777" dirty="0" smtClean="0">
                <a:solidFill>
                  <a:srgbClr val="001F66"/>
                </a:solidFill>
                <a:latin typeface="Trebuchet MS"/>
                <a:cs typeface="Trebuchet MS"/>
              </a:rPr>
              <a:t>22</a:t>
            </a:r>
            <a:r>
              <a:rPr sz="1050" spc="-15" baseline="27777" dirty="0">
                <a:solidFill>
                  <a:srgbClr val="001F66"/>
                </a:solidFill>
                <a:latin typeface="Trebuchet MS"/>
                <a:cs typeface="Trebuchet MS"/>
              </a:rPr>
              <a:t>]</a:t>
            </a:r>
            <a:endParaRPr sz="1050" baseline="27777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683508" y="1872995"/>
            <a:ext cx="3496310" cy="1367155"/>
            <a:chOff x="3683508" y="1872995"/>
            <a:chExt cx="3496310" cy="1367155"/>
          </a:xfrm>
        </p:grpSpPr>
        <p:sp>
          <p:nvSpPr>
            <p:cNvPr id="8" name="object 8"/>
            <p:cNvSpPr/>
            <p:nvPr/>
          </p:nvSpPr>
          <p:spPr>
            <a:xfrm>
              <a:off x="3683508" y="1898903"/>
              <a:ext cx="3401695" cy="1191895"/>
            </a:xfrm>
            <a:custGeom>
              <a:avLst/>
              <a:gdLst/>
              <a:ahLst/>
              <a:cxnLst/>
              <a:rect l="l" t="t" r="r" b="b"/>
              <a:pathLst>
                <a:path w="3401695" h="1191895">
                  <a:moveTo>
                    <a:pt x="3224021" y="0"/>
                  </a:moveTo>
                  <a:lnTo>
                    <a:pt x="177545" y="0"/>
                  </a:lnTo>
                  <a:lnTo>
                    <a:pt x="130351" y="6342"/>
                  </a:lnTo>
                  <a:lnTo>
                    <a:pt x="87940" y="24242"/>
                  </a:lnTo>
                  <a:lnTo>
                    <a:pt x="52006" y="52006"/>
                  </a:lnTo>
                  <a:lnTo>
                    <a:pt x="24242" y="87940"/>
                  </a:lnTo>
                  <a:lnTo>
                    <a:pt x="6342" y="130351"/>
                  </a:lnTo>
                  <a:lnTo>
                    <a:pt x="0" y="177545"/>
                  </a:lnTo>
                  <a:lnTo>
                    <a:pt x="0" y="1014221"/>
                  </a:lnTo>
                  <a:lnTo>
                    <a:pt x="6342" y="1061416"/>
                  </a:lnTo>
                  <a:lnTo>
                    <a:pt x="24242" y="1103827"/>
                  </a:lnTo>
                  <a:lnTo>
                    <a:pt x="52006" y="1139761"/>
                  </a:lnTo>
                  <a:lnTo>
                    <a:pt x="87940" y="1167525"/>
                  </a:lnTo>
                  <a:lnTo>
                    <a:pt x="130351" y="1185425"/>
                  </a:lnTo>
                  <a:lnTo>
                    <a:pt x="177545" y="1191768"/>
                  </a:lnTo>
                  <a:lnTo>
                    <a:pt x="3224021" y="1191768"/>
                  </a:lnTo>
                  <a:lnTo>
                    <a:pt x="3271216" y="1185425"/>
                  </a:lnTo>
                  <a:lnTo>
                    <a:pt x="3313627" y="1167525"/>
                  </a:lnTo>
                  <a:lnTo>
                    <a:pt x="3349561" y="1139761"/>
                  </a:lnTo>
                  <a:lnTo>
                    <a:pt x="3377325" y="1103827"/>
                  </a:lnTo>
                  <a:lnTo>
                    <a:pt x="3395225" y="1061416"/>
                  </a:lnTo>
                  <a:lnTo>
                    <a:pt x="3401567" y="1014221"/>
                  </a:lnTo>
                  <a:lnTo>
                    <a:pt x="3401567" y="177545"/>
                  </a:lnTo>
                  <a:lnTo>
                    <a:pt x="3395225" y="130351"/>
                  </a:lnTo>
                  <a:lnTo>
                    <a:pt x="3377325" y="87940"/>
                  </a:lnTo>
                  <a:lnTo>
                    <a:pt x="3349561" y="52006"/>
                  </a:lnTo>
                  <a:lnTo>
                    <a:pt x="3313627" y="24242"/>
                  </a:lnTo>
                  <a:lnTo>
                    <a:pt x="3271216" y="6342"/>
                  </a:lnTo>
                  <a:lnTo>
                    <a:pt x="32240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9520" y="1872995"/>
              <a:ext cx="3400044" cy="136702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443355" y="4780645"/>
            <a:ext cx="1307465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it-IT" sz="1000" u="sng" spc="5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6"/>
              </a:rPr>
              <a:t>leggi lo studio</a:t>
            </a:r>
            <a:endParaRPr sz="1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955" y="3100752"/>
            <a:ext cx="5358765" cy="574675"/>
          </a:xfrm>
          <a:custGeom>
            <a:avLst/>
            <a:gdLst/>
            <a:ahLst/>
            <a:cxnLst/>
            <a:rect l="l" t="t" r="r" b="b"/>
            <a:pathLst>
              <a:path w="5358765" h="574675">
                <a:moveTo>
                  <a:pt x="5180838" y="0"/>
                </a:moveTo>
                <a:lnTo>
                  <a:pt x="177558" y="0"/>
                </a:lnTo>
                <a:lnTo>
                  <a:pt x="130358" y="6342"/>
                </a:lnTo>
                <a:lnTo>
                  <a:pt x="87944" y="24242"/>
                </a:lnTo>
                <a:lnTo>
                  <a:pt x="52008" y="52006"/>
                </a:lnTo>
                <a:lnTo>
                  <a:pt x="24243" y="87940"/>
                </a:lnTo>
                <a:lnTo>
                  <a:pt x="6343" y="130351"/>
                </a:lnTo>
                <a:lnTo>
                  <a:pt x="0" y="177545"/>
                </a:lnTo>
                <a:lnTo>
                  <a:pt x="0" y="397001"/>
                </a:lnTo>
                <a:lnTo>
                  <a:pt x="6343" y="444196"/>
                </a:lnTo>
                <a:lnTo>
                  <a:pt x="24243" y="486607"/>
                </a:lnTo>
                <a:lnTo>
                  <a:pt x="52008" y="522541"/>
                </a:lnTo>
                <a:lnTo>
                  <a:pt x="87944" y="550305"/>
                </a:lnTo>
                <a:lnTo>
                  <a:pt x="130358" y="568205"/>
                </a:lnTo>
                <a:lnTo>
                  <a:pt x="177558" y="574548"/>
                </a:lnTo>
                <a:lnTo>
                  <a:pt x="5180838" y="574548"/>
                </a:lnTo>
                <a:lnTo>
                  <a:pt x="5228032" y="568205"/>
                </a:lnTo>
                <a:lnTo>
                  <a:pt x="5270443" y="550305"/>
                </a:lnTo>
                <a:lnTo>
                  <a:pt x="5306377" y="522541"/>
                </a:lnTo>
                <a:lnTo>
                  <a:pt x="5334141" y="486607"/>
                </a:lnTo>
                <a:lnTo>
                  <a:pt x="5352041" y="444196"/>
                </a:lnTo>
                <a:lnTo>
                  <a:pt x="5358383" y="397001"/>
                </a:lnTo>
                <a:lnTo>
                  <a:pt x="5358383" y="177545"/>
                </a:lnTo>
                <a:lnTo>
                  <a:pt x="5352041" y="130351"/>
                </a:lnTo>
                <a:lnTo>
                  <a:pt x="5334141" y="87940"/>
                </a:lnTo>
                <a:lnTo>
                  <a:pt x="5306377" y="52006"/>
                </a:lnTo>
                <a:lnTo>
                  <a:pt x="5270443" y="24242"/>
                </a:lnTo>
                <a:lnTo>
                  <a:pt x="5228032" y="6342"/>
                </a:lnTo>
                <a:lnTo>
                  <a:pt x="51808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9882" y="336041"/>
            <a:ext cx="8535518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110" dirty="0" smtClean="0"/>
              <a:t>La </a:t>
            </a:r>
            <a:r>
              <a:rPr lang="it-IT" spc="110" dirty="0"/>
              <a:t>formula di Calci-Prime è stata potenziata </a:t>
            </a:r>
            <a:r>
              <a:rPr lang="it-IT" spc="110" dirty="0" smtClean="0"/>
              <a:t>con:</a:t>
            </a:r>
            <a:endParaRPr spc="25" dirty="0"/>
          </a:p>
        </p:txBody>
      </p:sp>
      <p:sp>
        <p:nvSpPr>
          <p:cNvPr id="4" name="object 4"/>
          <p:cNvSpPr txBox="1"/>
          <p:nvPr/>
        </p:nvSpPr>
        <p:spPr>
          <a:xfrm>
            <a:off x="384149" y="1213484"/>
            <a:ext cx="2553335" cy="16594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5" dirty="0">
                <a:solidFill>
                  <a:srgbClr val="001F66"/>
                </a:solidFill>
                <a:latin typeface="Trebuchet MS"/>
                <a:cs typeface="Trebuchet MS"/>
              </a:rPr>
              <a:t>[Mg]</a:t>
            </a:r>
            <a:endParaRPr sz="3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it-IT" sz="1800" dirty="0" smtClean="0">
                <a:solidFill>
                  <a:srgbClr val="001F66"/>
                </a:solidFill>
                <a:latin typeface="Trebuchet MS"/>
                <a:cs typeface="Trebuchet MS"/>
              </a:rPr>
              <a:t>magnesio</a:t>
            </a:r>
            <a:endParaRPr sz="18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25"/>
              </a:spcBef>
            </a:pPr>
            <a:r>
              <a:rPr lang="it-IT" sz="1200" spc="25" dirty="0" smtClean="0">
                <a:solidFill>
                  <a:srgbClr val="001F66"/>
                </a:solidFill>
                <a:latin typeface="Trebuchet MS"/>
                <a:cs typeface="Trebuchet MS"/>
              </a:rPr>
              <a:t>favorisce la corretta funzione muscolare: è importante per il processo di contrazione-rilassamento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9955" y="973836"/>
            <a:ext cx="8267700" cy="6350"/>
          </a:xfrm>
          <a:custGeom>
            <a:avLst/>
            <a:gdLst/>
            <a:ahLst/>
            <a:cxnLst/>
            <a:rect l="l" t="t" r="r" b="b"/>
            <a:pathLst>
              <a:path w="8267700" h="6350">
                <a:moveTo>
                  <a:pt x="0" y="6096"/>
                </a:moveTo>
                <a:lnTo>
                  <a:pt x="8267700" y="0"/>
                </a:lnTo>
              </a:path>
            </a:pathLst>
          </a:custGeom>
          <a:ln w="12192">
            <a:solidFill>
              <a:srgbClr val="001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90951" y="1213484"/>
            <a:ext cx="2554605" cy="1474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spc="-145" dirty="0">
                <a:solidFill>
                  <a:srgbClr val="001F66"/>
                </a:solidFill>
                <a:latin typeface="Trebuchet MS"/>
                <a:cs typeface="Trebuchet MS"/>
              </a:rPr>
              <a:t>[B]</a:t>
            </a:r>
            <a:endParaRPr sz="3600" dirty="0">
              <a:latin typeface="Trebuchet MS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85"/>
              </a:spcBef>
            </a:pPr>
            <a:r>
              <a:rPr lang="it-IT" sz="1800" spc="65" dirty="0" smtClean="0">
                <a:solidFill>
                  <a:srgbClr val="001F66"/>
                </a:solidFill>
                <a:latin typeface="Trebuchet MS"/>
                <a:cs typeface="Trebuchet MS"/>
              </a:rPr>
              <a:t>boro</a:t>
            </a:r>
            <a:endParaRPr sz="1800" dirty="0">
              <a:latin typeface="Trebuchet MS"/>
              <a:cs typeface="Trebuchet MS"/>
            </a:endParaRPr>
          </a:p>
          <a:p>
            <a:pPr marL="92710" marR="30480">
              <a:lnSpc>
                <a:spcPct val="100000"/>
              </a:lnSpc>
              <a:spcBef>
                <a:spcPts val="525"/>
              </a:spcBef>
            </a:pPr>
            <a:r>
              <a:rPr lang="it-IT" sz="1200" spc="60" dirty="0" smtClean="0">
                <a:solidFill>
                  <a:srgbClr val="001F66"/>
                </a:solidFill>
                <a:latin typeface="Trebuchet MS"/>
                <a:cs typeface="Trebuchet MS"/>
              </a:rPr>
              <a:t>favorisce la conversione della vitamina D3 nella sua forma attiva </a:t>
            </a:r>
            <a:r>
              <a:rPr sz="1200" spc="-104" baseline="24305" dirty="0" smtClean="0">
                <a:solidFill>
                  <a:srgbClr val="001F66"/>
                </a:solidFill>
                <a:latin typeface="Trebuchet MS"/>
                <a:cs typeface="Trebuchet MS"/>
              </a:rPr>
              <a:t>[</a:t>
            </a:r>
            <a:r>
              <a:rPr sz="1200" baseline="24305" dirty="0" smtClean="0">
                <a:solidFill>
                  <a:srgbClr val="001F66"/>
                </a:solidFill>
                <a:latin typeface="Trebuchet MS"/>
                <a:cs typeface="Trebuchet MS"/>
              </a:rPr>
              <a:t>23</a:t>
            </a:r>
            <a:r>
              <a:rPr sz="1200" spc="-104" baseline="24305" dirty="0">
                <a:solidFill>
                  <a:srgbClr val="001F66"/>
                </a:solidFill>
                <a:latin typeface="Trebuchet MS"/>
                <a:cs typeface="Trebuchet MS"/>
              </a:rPr>
              <a:t>]</a:t>
            </a:r>
            <a:endParaRPr sz="1200" baseline="24305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9091" y="3193124"/>
            <a:ext cx="475678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200" spc="90" dirty="0" smtClean="0">
                <a:solidFill>
                  <a:srgbClr val="001F66"/>
                </a:solidFill>
                <a:latin typeface="Trebuchet MS"/>
                <a:cs typeface="Trebuchet MS"/>
              </a:rPr>
              <a:t>Entrambi i minerali aiutano il calcio a incorporarsi nel tessuto osseo, aumentandone la durezza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443355" y="4780645"/>
            <a:ext cx="1307465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it-IT" sz="1000" u="sng" spc="5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3"/>
              </a:rPr>
              <a:t>leggi lo studio</a:t>
            </a:r>
            <a:endParaRPr lang="it-IT" sz="1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577" y="1213484"/>
            <a:ext cx="2333625" cy="16594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65" dirty="0">
                <a:solidFill>
                  <a:srgbClr val="001F66"/>
                </a:solidFill>
                <a:latin typeface="Trebuchet MS"/>
                <a:cs typeface="Trebuchet MS"/>
              </a:rPr>
              <a:t>[Mn]</a:t>
            </a:r>
            <a:endParaRPr sz="3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it-IT" sz="1800" spc="45" dirty="0" smtClean="0">
                <a:solidFill>
                  <a:srgbClr val="001F66"/>
                </a:solidFill>
                <a:latin typeface="Trebuchet MS"/>
                <a:cs typeface="Trebuchet MS"/>
              </a:rPr>
              <a:t>manganese</a:t>
            </a:r>
            <a:endParaRPr sz="18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25"/>
              </a:spcBef>
            </a:pPr>
            <a:r>
              <a:rPr lang="it-IT" sz="1200" spc="40" dirty="0" smtClean="0">
                <a:solidFill>
                  <a:srgbClr val="001F67"/>
                </a:solidFill>
                <a:latin typeface="Trebuchet MS"/>
                <a:cs typeface="Trebuchet MS"/>
              </a:rPr>
              <a:t>necessario per la corretta formazione di nuova cartilagine e la sintesi del liquido sinoviale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9955" y="973836"/>
            <a:ext cx="8267700" cy="6350"/>
          </a:xfrm>
          <a:custGeom>
            <a:avLst/>
            <a:gdLst/>
            <a:ahLst/>
            <a:cxnLst/>
            <a:rect l="l" t="t" r="r" b="b"/>
            <a:pathLst>
              <a:path w="8267700" h="6350">
                <a:moveTo>
                  <a:pt x="0" y="6096"/>
                </a:moveTo>
                <a:lnTo>
                  <a:pt x="8267700" y="0"/>
                </a:lnTo>
              </a:path>
            </a:pathLst>
          </a:custGeom>
          <a:ln w="12192">
            <a:solidFill>
              <a:srgbClr val="001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08350" y="1213484"/>
            <a:ext cx="2005330" cy="1844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spc="-145" dirty="0">
                <a:solidFill>
                  <a:srgbClr val="001F66"/>
                </a:solidFill>
                <a:latin typeface="Trebuchet MS"/>
                <a:cs typeface="Trebuchet MS"/>
              </a:rPr>
              <a:t>[Si]</a:t>
            </a:r>
            <a:endParaRPr sz="3600" dirty="0">
              <a:latin typeface="Trebuchet MS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85"/>
              </a:spcBef>
            </a:pPr>
            <a:r>
              <a:rPr lang="it-IT" sz="1800" dirty="0" smtClean="0">
                <a:solidFill>
                  <a:srgbClr val="001F66"/>
                </a:solidFill>
                <a:latin typeface="Trebuchet MS"/>
                <a:cs typeface="Trebuchet MS"/>
              </a:rPr>
              <a:t>silicio</a:t>
            </a:r>
            <a:endParaRPr sz="1800" dirty="0">
              <a:latin typeface="Trebuchet MS"/>
              <a:cs typeface="Trebuchet MS"/>
            </a:endParaRPr>
          </a:p>
          <a:p>
            <a:pPr marL="42545" marR="30480">
              <a:lnSpc>
                <a:spcPct val="100000"/>
              </a:lnSpc>
              <a:spcBef>
                <a:spcPts val="525"/>
              </a:spcBef>
            </a:pPr>
            <a:r>
              <a:rPr lang="it-IT" sz="1200" spc="15" dirty="0" smtClean="0">
                <a:solidFill>
                  <a:srgbClr val="001F67"/>
                </a:solidFill>
                <a:latin typeface="Trebuchet MS"/>
                <a:cs typeface="Trebuchet MS"/>
              </a:rPr>
              <a:t>un componente strutturale essenziale dei tessuti articolari e ossei (collagene, glicosaminoglicani) </a:t>
            </a:r>
            <a:r>
              <a:rPr sz="1200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[</a:t>
            </a:r>
            <a:r>
              <a:rPr sz="1200" baseline="24305" dirty="0">
                <a:solidFill>
                  <a:srgbClr val="001F67"/>
                </a:solidFill>
                <a:latin typeface="Trebuchet MS"/>
                <a:cs typeface="Trebuchet MS"/>
              </a:rPr>
              <a:t>24]</a:t>
            </a:r>
            <a:endParaRPr sz="1200" baseline="24305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54014" y="1211071"/>
            <a:ext cx="1871980" cy="16594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00"/>
              </a:spcBef>
            </a:pPr>
            <a:r>
              <a:rPr sz="3600" spc="-175" dirty="0">
                <a:solidFill>
                  <a:srgbClr val="001F66"/>
                </a:solidFill>
                <a:latin typeface="Trebuchet MS"/>
                <a:cs typeface="Trebuchet MS"/>
              </a:rPr>
              <a:t>[Zn]</a:t>
            </a:r>
            <a:endParaRPr sz="3600" dirty="0">
              <a:latin typeface="Trebuchet MS"/>
              <a:cs typeface="Trebuchet MS"/>
            </a:endParaRPr>
          </a:p>
          <a:p>
            <a:pPr marL="30480">
              <a:lnSpc>
                <a:spcPct val="100000"/>
              </a:lnSpc>
              <a:spcBef>
                <a:spcPts val="85"/>
              </a:spcBef>
            </a:pPr>
            <a:r>
              <a:rPr lang="it-IT" sz="1800" spc="5" dirty="0" smtClean="0">
                <a:solidFill>
                  <a:srgbClr val="001F66"/>
                </a:solidFill>
                <a:latin typeface="Trebuchet MS"/>
                <a:cs typeface="Trebuchet MS"/>
              </a:rPr>
              <a:t>zinco</a:t>
            </a:r>
            <a:endParaRPr sz="18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45"/>
              </a:spcBef>
            </a:pPr>
            <a:r>
              <a:rPr lang="it-IT" sz="1200" spc="50" dirty="0" smtClean="0">
                <a:solidFill>
                  <a:srgbClr val="001F67"/>
                </a:solidFill>
                <a:latin typeface="Trebuchet MS"/>
                <a:cs typeface="Trebuchet MS"/>
              </a:rPr>
              <a:t>interviene nel metabolismo minerale e favorisce la sintesi del collagene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0618" y="3204689"/>
            <a:ext cx="7315200" cy="405765"/>
          </a:xfrm>
          <a:custGeom>
            <a:avLst/>
            <a:gdLst/>
            <a:ahLst/>
            <a:cxnLst/>
            <a:rect l="l" t="t" r="r" b="b"/>
            <a:pathLst>
              <a:path w="7315200" h="405764">
                <a:moveTo>
                  <a:pt x="7137908" y="0"/>
                </a:moveTo>
                <a:lnTo>
                  <a:pt x="177355" y="0"/>
                </a:lnTo>
                <a:lnTo>
                  <a:pt x="130205" y="6332"/>
                </a:lnTo>
                <a:lnTo>
                  <a:pt x="87838" y="24205"/>
                </a:lnTo>
                <a:lnTo>
                  <a:pt x="51944" y="51927"/>
                </a:lnTo>
                <a:lnTo>
                  <a:pt x="24213" y="87808"/>
                </a:lnTo>
                <a:lnTo>
                  <a:pt x="6335" y="130160"/>
                </a:lnTo>
                <a:lnTo>
                  <a:pt x="0" y="177291"/>
                </a:lnTo>
                <a:lnTo>
                  <a:pt x="0" y="228091"/>
                </a:lnTo>
                <a:lnTo>
                  <a:pt x="6335" y="275223"/>
                </a:lnTo>
                <a:lnTo>
                  <a:pt x="24213" y="317575"/>
                </a:lnTo>
                <a:lnTo>
                  <a:pt x="51944" y="353456"/>
                </a:lnTo>
                <a:lnTo>
                  <a:pt x="87838" y="381178"/>
                </a:lnTo>
                <a:lnTo>
                  <a:pt x="130205" y="399051"/>
                </a:lnTo>
                <a:lnTo>
                  <a:pt x="177355" y="405383"/>
                </a:lnTo>
                <a:lnTo>
                  <a:pt x="7137908" y="405383"/>
                </a:lnTo>
                <a:lnTo>
                  <a:pt x="7185039" y="399051"/>
                </a:lnTo>
                <a:lnTo>
                  <a:pt x="7227391" y="381178"/>
                </a:lnTo>
                <a:lnTo>
                  <a:pt x="7263272" y="353456"/>
                </a:lnTo>
                <a:lnTo>
                  <a:pt x="7290994" y="317575"/>
                </a:lnTo>
                <a:lnTo>
                  <a:pt x="7308867" y="275223"/>
                </a:lnTo>
                <a:lnTo>
                  <a:pt x="7315200" y="228091"/>
                </a:lnTo>
                <a:lnTo>
                  <a:pt x="7315200" y="177291"/>
                </a:lnTo>
                <a:lnTo>
                  <a:pt x="7308867" y="130160"/>
                </a:lnTo>
                <a:lnTo>
                  <a:pt x="7290994" y="87808"/>
                </a:lnTo>
                <a:lnTo>
                  <a:pt x="7263272" y="51927"/>
                </a:lnTo>
                <a:lnTo>
                  <a:pt x="7227391" y="24205"/>
                </a:lnTo>
                <a:lnTo>
                  <a:pt x="7185039" y="6332"/>
                </a:lnTo>
                <a:lnTo>
                  <a:pt x="7137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5800" y="3204689"/>
            <a:ext cx="64833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200" spc="30" dirty="0" smtClean="0">
                <a:solidFill>
                  <a:srgbClr val="001F66"/>
                </a:solidFill>
                <a:latin typeface="Trebuchet MS"/>
                <a:cs typeface="Trebuchet MS"/>
              </a:rPr>
              <a:t>I minerali migliorano la salute delle ossa e delle articolazioni favorendo l'elasticità del tessuto osseo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79576" y="336041"/>
            <a:ext cx="8357513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60" dirty="0" smtClean="0"/>
              <a:t>La </a:t>
            </a:r>
            <a:r>
              <a:rPr lang="it-IT" spc="60" dirty="0"/>
              <a:t>formula di Calci-Prime è stata potenziata con:</a:t>
            </a:r>
            <a:r>
              <a:rPr spc="-200" dirty="0" smtClean="0"/>
              <a:t> </a:t>
            </a:r>
            <a:endParaRPr spc="2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443355" y="4780645"/>
            <a:ext cx="1307465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it-IT" sz="1000" u="sng" spc="5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3"/>
              </a:rPr>
              <a:t>leggi lo studio</a:t>
            </a:r>
            <a:endParaRPr lang="it-IT" sz="1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882" y="336041"/>
            <a:ext cx="6115050" cy="11746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459"/>
              </a:spcBef>
            </a:pPr>
            <a:r>
              <a:rPr lang="it-IT" spc="60" dirty="0" smtClean="0"/>
              <a:t>Tutti </a:t>
            </a:r>
            <a:r>
              <a:rPr lang="it-IT" spc="60" dirty="0"/>
              <a:t>noi abbiamo stili di vita diversi, fatti di interessi, esigenze e abitudini particolari</a:t>
            </a:r>
            <a:r>
              <a:rPr lang="it-IT" spc="60" dirty="0" smtClean="0"/>
              <a:t>...</a:t>
            </a:r>
            <a:r>
              <a:rPr spc="60" dirty="0" smtClean="0"/>
              <a:t> </a:t>
            </a:r>
            <a:endParaRPr spc="-145" dirty="0"/>
          </a:p>
        </p:txBody>
      </p:sp>
      <p:sp>
        <p:nvSpPr>
          <p:cNvPr id="3" name="object 3"/>
          <p:cNvSpPr txBox="1"/>
          <p:nvPr/>
        </p:nvSpPr>
        <p:spPr>
          <a:xfrm>
            <a:off x="398779" y="4741570"/>
            <a:ext cx="869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001F67"/>
                </a:solidFill>
                <a:latin typeface="Trebuchet MS"/>
                <a:cs typeface="Trebuchet MS"/>
              </a:rPr>
              <a:t>Calci-Prime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6843" y="1885010"/>
            <a:ext cx="296354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200" spc="30" dirty="0" smtClean="0">
                <a:solidFill>
                  <a:srgbClr val="001F67"/>
                </a:solidFill>
                <a:latin typeface="Trebuchet MS"/>
                <a:cs typeface="Trebuchet MS"/>
              </a:rPr>
              <a:t>C’è chi trascorre la propria giornata lavorativa in piedi, e non riesce ad immaginare la propria vita senza caffè e senza un regolare esercizio fisico</a:t>
            </a:r>
            <a:endParaRPr sz="1200" dirty="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6908" y="1911095"/>
            <a:ext cx="520065" cy="520065"/>
            <a:chOff x="406908" y="1911095"/>
            <a:chExt cx="520065" cy="520065"/>
          </a:xfrm>
        </p:grpSpPr>
        <p:sp>
          <p:nvSpPr>
            <p:cNvPr id="6" name="object 6"/>
            <p:cNvSpPr/>
            <p:nvPr/>
          </p:nvSpPr>
          <p:spPr>
            <a:xfrm>
              <a:off x="406908" y="1911095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5" h="520064">
                  <a:moveTo>
                    <a:pt x="259842" y="0"/>
                  </a:moveTo>
                  <a:lnTo>
                    <a:pt x="213134" y="4186"/>
                  </a:lnTo>
                  <a:lnTo>
                    <a:pt x="169173" y="16255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6" y="169173"/>
                  </a:lnTo>
                  <a:lnTo>
                    <a:pt x="4186" y="213134"/>
                  </a:lnTo>
                  <a:lnTo>
                    <a:pt x="0" y="259842"/>
                  </a:lnTo>
                  <a:lnTo>
                    <a:pt x="4186" y="306549"/>
                  </a:lnTo>
                  <a:lnTo>
                    <a:pt x="16255" y="350510"/>
                  </a:lnTo>
                  <a:lnTo>
                    <a:pt x="35475" y="390990"/>
                  </a:lnTo>
                  <a:lnTo>
                    <a:pt x="61110" y="427256"/>
                  </a:lnTo>
                  <a:lnTo>
                    <a:pt x="92427" y="458573"/>
                  </a:lnTo>
                  <a:lnTo>
                    <a:pt x="128693" y="484208"/>
                  </a:lnTo>
                  <a:lnTo>
                    <a:pt x="169173" y="503428"/>
                  </a:lnTo>
                  <a:lnTo>
                    <a:pt x="213134" y="515497"/>
                  </a:lnTo>
                  <a:lnTo>
                    <a:pt x="259842" y="519684"/>
                  </a:lnTo>
                  <a:lnTo>
                    <a:pt x="306549" y="515497"/>
                  </a:lnTo>
                  <a:lnTo>
                    <a:pt x="350510" y="503427"/>
                  </a:lnTo>
                  <a:lnTo>
                    <a:pt x="390990" y="484208"/>
                  </a:lnTo>
                  <a:lnTo>
                    <a:pt x="427256" y="458573"/>
                  </a:lnTo>
                  <a:lnTo>
                    <a:pt x="458573" y="427256"/>
                  </a:lnTo>
                  <a:lnTo>
                    <a:pt x="484208" y="390990"/>
                  </a:lnTo>
                  <a:lnTo>
                    <a:pt x="503427" y="350510"/>
                  </a:lnTo>
                  <a:lnTo>
                    <a:pt x="515497" y="306549"/>
                  </a:lnTo>
                  <a:lnTo>
                    <a:pt x="519683" y="259842"/>
                  </a:lnTo>
                  <a:lnTo>
                    <a:pt x="515497" y="213134"/>
                  </a:lnTo>
                  <a:lnTo>
                    <a:pt x="503428" y="169173"/>
                  </a:lnTo>
                  <a:lnTo>
                    <a:pt x="484208" y="128693"/>
                  </a:lnTo>
                  <a:lnTo>
                    <a:pt x="458573" y="92427"/>
                  </a:lnTo>
                  <a:lnTo>
                    <a:pt x="427256" y="61110"/>
                  </a:lnTo>
                  <a:lnTo>
                    <a:pt x="390990" y="35475"/>
                  </a:lnTo>
                  <a:lnTo>
                    <a:pt x="350510" y="16256"/>
                  </a:lnTo>
                  <a:lnTo>
                    <a:pt x="306549" y="4186"/>
                  </a:lnTo>
                  <a:lnTo>
                    <a:pt x="259842" y="0"/>
                  </a:lnTo>
                  <a:close/>
                </a:path>
              </a:pathLst>
            </a:custGeom>
            <a:solidFill>
              <a:srgbClr val="EFF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9016" y="2025395"/>
              <a:ext cx="292608" cy="29260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56843" y="2926842"/>
            <a:ext cx="29514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200" dirty="0" smtClean="0">
                <a:solidFill>
                  <a:srgbClr val="001F67"/>
                </a:solidFill>
                <a:latin typeface="Trebuchet MS"/>
                <a:cs typeface="Trebuchet MS"/>
              </a:rPr>
              <a:t>ci sono gli adolescenti, disposti ad uscire ogni giorno con gli amici e a mangiare patatine fritte e bere bibite gassate</a:t>
            </a:r>
            <a:endParaRPr sz="1200" dirty="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06908" y="2945892"/>
            <a:ext cx="520065" cy="520065"/>
            <a:chOff x="406908" y="2945892"/>
            <a:chExt cx="520065" cy="520065"/>
          </a:xfrm>
        </p:grpSpPr>
        <p:sp>
          <p:nvSpPr>
            <p:cNvPr id="10" name="object 10"/>
            <p:cNvSpPr/>
            <p:nvPr/>
          </p:nvSpPr>
          <p:spPr>
            <a:xfrm>
              <a:off x="406908" y="2945892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5" h="520064">
                  <a:moveTo>
                    <a:pt x="259842" y="0"/>
                  </a:moveTo>
                  <a:lnTo>
                    <a:pt x="213134" y="4186"/>
                  </a:lnTo>
                  <a:lnTo>
                    <a:pt x="169173" y="16256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6" y="169173"/>
                  </a:lnTo>
                  <a:lnTo>
                    <a:pt x="4186" y="213134"/>
                  </a:lnTo>
                  <a:lnTo>
                    <a:pt x="0" y="259841"/>
                  </a:lnTo>
                  <a:lnTo>
                    <a:pt x="4186" y="306549"/>
                  </a:lnTo>
                  <a:lnTo>
                    <a:pt x="16255" y="350510"/>
                  </a:lnTo>
                  <a:lnTo>
                    <a:pt x="35475" y="390990"/>
                  </a:lnTo>
                  <a:lnTo>
                    <a:pt x="61110" y="427256"/>
                  </a:lnTo>
                  <a:lnTo>
                    <a:pt x="92427" y="458573"/>
                  </a:lnTo>
                  <a:lnTo>
                    <a:pt x="128693" y="484208"/>
                  </a:lnTo>
                  <a:lnTo>
                    <a:pt x="169173" y="503427"/>
                  </a:lnTo>
                  <a:lnTo>
                    <a:pt x="213134" y="515497"/>
                  </a:lnTo>
                  <a:lnTo>
                    <a:pt x="259842" y="519683"/>
                  </a:lnTo>
                  <a:lnTo>
                    <a:pt x="306549" y="515497"/>
                  </a:lnTo>
                  <a:lnTo>
                    <a:pt x="350510" y="503427"/>
                  </a:lnTo>
                  <a:lnTo>
                    <a:pt x="390990" y="484208"/>
                  </a:lnTo>
                  <a:lnTo>
                    <a:pt x="427256" y="458573"/>
                  </a:lnTo>
                  <a:lnTo>
                    <a:pt x="458573" y="427256"/>
                  </a:lnTo>
                  <a:lnTo>
                    <a:pt x="484208" y="390990"/>
                  </a:lnTo>
                  <a:lnTo>
                    <a:pt x="503427" y="350510"/>
                  </a:lnTo>
                  <a:lnTo>
                    <a:pt x="515497" y="306549"/>
                  </a:lnTo>
                  <a:lnTo>
                    <a:pt x="519683" y="259841"/>
                  </a:lnTo>
                  <a:lnTo>
                    <a:pt x="515497" y="213134"/>
                  </a:lnTo>
                  <a:lnTo>
                    <a:pt x="503428" y="169173"/>
                  </a:lnTo>
                  <a:lnTo>
                    <a:pt x="484208" y="128693"/>
                  </a:lnTo>
                  <a:lnTo>
                    <a:pt x="458573" y="92427"/>
                  </a:lnTo>
                  <a:lnTo>
                    <a:pt x="427256" y="61110"/>
                  </a:lnTo>
                  <a:lnTo>
                    <a:pt x="390990" y="35475"/>
                  </a:lnTo>
                  <a:lnTo>
                    <a:pt x="350510" y="16256"/>
                  </a:lnTo>
                  <a:lnTo>
                    <a:pt x="306549" y="4186"/>
                  </a:lnTo>
                  <a:lnTo>
                    <a:pt x="259842" y="0"/>
                  </a:lnTo>
                  <a:close/>
                </a:path>
              </a:pathLst>
            </a:custGeom>
            <a:solidFill>
              <a:srgbClr val="EFF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920" y="3040380"/>
              <a:ext cx="329184" cy="33070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292597" y="1885010"/>
            <a:ext cx="32499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it-IT" sz="1200" spc="-20" dirty="0" smtClean="0">
                <a:solidFill>
                  <a:srgbClr val="001F67"/>
                </a:solidFill>
                <a:latin typeface="Trebuchet MS"/>
                <a:cs typeface="Trebuchet MS"/>
              </a:rPr>
              <a:t>c’è che sceglie consapevolmente </a:t>
            </a:r>
            <a:r>
              <a:rPr lang="it-IT" sz="1200" spc="-20" dirty="0">
                <a:solidFill>
                  <a:srgbClr val="001F67"/>
                </a:solidFill>
                <a:latin typeface="Trebuchet MS"/>
                <a:cs typeface="Trebuchet MS"/>
              </a:rPr>
              <a:t>il vegetarianismo e </a:t>
            </a:r>
            <a:r>
              <a:rPr lang="it-IT" sz="1200" spc="-20" dirty="0" smtClean="0">
                <a:solidFill>
                  <a:srgbClr val="001F67"/>
                </a:solidFill>
                <a:latin typeface="Trebuchet MS"/>
                <a:cs typeface="Trebuchet MS"/>
              </a:rPr>
              <a:t>rinuncia </a:t>
            </a:r>
            <a:r>
              <a:rPr lang="it-IT" sz="1200" spc="-20" dirty="0">
                <a:solidFill>
                  <a:srgbClr val="001F67"/>
                </a:solidFill>
                <a:latin typeface="Trebuchet MS"/>
                <a:cs typeface="Trebuchet MS"/>
              </a:rPr>
              <a:t>ai latticini</a:t>
            </a:r>
            <a:endParaRPr sz="1200" spc="-20" dirty="0">
              <a:solidFill>
                <a:srgbClr val="001F67"/>
              </a:solidFill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622291" y="1905000"/>
            <a:ext cx="520065" cy="520065"/>
            <a:chOff x="4622291" y="1905000"/>
            <a:chExt cx="520065" cy="520065"/>
          </a:xfrm>
        </p:grpSpPr>
        <p:sp>
          <p:nvSpPr>
            <p:cNvPr id="14" name="object 14"/>
            <p:cNvSpPr/>
            <p:nvPr/>
          </p:nvSpPr>
          <p:spPr>
            <a:xfrm>
              <a:off x="4622291" y="1905000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4" h="520064">
                  <a:moveTo>
                    <a:pt x="259842" y="0"/>
                  </a:moveTo>
                  <a:lnTo>
                    <a:pt x="213134" y="4186"/>
                  </a:lnTo>
                  <a:lnTo>
                    <a:pt x="169173" y="16255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5" y="169173"/>
                  </a:lnTo>
                  <a:lnTo>
                    <a:pt x="4186" y="213134"/>
                  </a:lnTo>
                  <a:lnTo>
                    <a:pt x="0" y="259842"/>
                  </a:lnTo>
                  <a:lnTo>
                    <a:pt x="4186" y="306549"/>
                  </a:lnTo>
                  <a:lnTo>
                    <a:pt x="16255" y="350510"/>
                  </a:lnTo>
                  <a:lnTo>
                    <a:pt x="35475" y="390990"/>
                  </a:lnTo>
                  <a:lnTo>
                    <a:pt x="61110" y="427256"/>
                  </a:lnTo>
                  <a:lnTo>
                    <a:pt x="92427" y="458573"/>
                  </a:lnTo>
                  <a:lnTo>
                    <a:pt x="128693" y="484208"/>
                  </a:lnTo>
                  <a:lnTo>
                    <a:pt x="169173" y="503427"/>
                  </a:lnTo>
                  <a:lnTo>
                    <a:pt x="213134" y="515497"/>
                  </a:lnTo>
                  <a:lnTo>
                    <a:pt x="259842" y="519683"/>
                  </a:lnTo>
                  <a:lnTo>
                    <a:pt x="306549" y="515497"/>
                  </a:lnTo>
                  <a:lnTo>
                    <a:pt x="350510" y="503427"/>
                  </a:lnTo>
                  <a:lnTo>
                    <a:pt x="390990" y="484208"/>
                  </a:lnTo>
                  <a:lnTo>
                    <a:pt x="427256" y="458573"/>
                  </a:lnTo>
                  <a:lnTo>
                    <a:pt x="458573" y="427256"/>
                  </a:lnTo>
                  <a:lnTo>
                    <a:pt x="484208" y="390990"/>
                  </a:lnTo>
                  <a:lnTo>
                    <a:pt x="503428" y="350510"/>
                  </a:lnTo>
                  <a:lnTo>
                    <a:pt x="515497" y="306549"/>
                  </a:lnTo>
                  <a:lnTo>
                    <a:pt x="519684" y="259842"/>
                  </a:lnTo>
                  <a:lnTo>
                    <a:pt x="515497" y="213134"/>
                  </a:lnTo>
                  <a:lnTo>
                    <a:pt x="503428" y="169173"/>
                  </a:lnTo>
                  <a:lnTo>
                    <a:pt x="484208" y="128693"/>
                  </a:lnTo>
                  <a:lnTo>
                    <a:pt x="458573" y="92427"/>
                  </a:lnTo>
                  <a:lnTo>
                    <a:pt x="427256" y="61110"/>
                  </a:lnTo>
                  <a:lnTo>
                    <a:pt x="390990" y="35475"/>
                  </a:lnTo>
                  <a:lnTo>
                    <a:pt x="350510" y="16256"/>
                  </a:lnTo>
                  <a:lnTo>
                    <a:pt x="306549" y="4186"/>
                  </a:lnTo>
                  <a:lnTo>
                    <a:pt x="259842" y="0"/>
                  </a:lnTo>
                  <a:close/>
                </a:path>
              </a:pathLst>
            </a:custGeom>
            <a:solidFill>
              <a:srgbClr val="EFF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7447" y="2017776"/>
              <a:ext cx="301751" cy="3048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292597" y="2926842"/>
            <a:ext cx="341820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200" spc="30" dirty="0" smtClean="0">
                <a:solidFill>
                  <a:srgbClr val="001F67"/>
                </a:solidFill>
                <a:latin typeface="Trebuchet MS"/>
                <a:cs typeface="Trebuchet MS"/>
              </a:rPr>
              <a:t>altri ancora hanno accumulato abbastanza esperienza da sapere ascoltare i cambiamenti nel proprio corpo, e desiderano rimanere attivi ed energici a lungo</a:t>
            </a:r>
            <a:endParaRPr sz="1200" dirty="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622291" y="2933700"/>
            <a:ext cx="520065" cy="520065"/>
            <a:chOff x="4622291" y="2933700"/>
            <a:chExt cx="520065" cy="520065"/>
          </a:xfrm>
        </p:grpSpPr>
        <p:sp>
          <p:nvSpPr>
            <p:cNvPr id="18" name="object 18"/>
            <p:cNvSpPr/>
            <p:nvPr/>
          </p:nvSpPr>
          <p:spPr>
            <a:xfrm>
              <a:off x="4622291" y="2933700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4" h="520064">
                  <a:moveTo>
                    <a:pt x="259842" y="0"/>
                  </a:moveTo>
                  <a:lnTo>
                    <a:pt x="213134" y="4186"/>
                  </a:lnTo>
                  <a:lnTo>
                    <a:pt x="169173" y="16256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5" y="169173"/>
                  </a:lnTo>
                  <a:lnTo>
                    <a:pt x="4186" y="213134"/>
                  </a:lnTo>
                  <a:lnTo>
                    <a:pt x="0" y="259842"/>
                  </a:lnTo>
                  <a:lnTo>
                    <a:pt x="4186" y="306549"/>
                  </a:lnTo>
                  <a:lnTo>
                    <a:pt x="16255" y="350510"/>
                  </a:lnTo>
                  <a:lnTo>
                    <a:pt x="35475" y="390990"/>
                  </a:lnTo>
                  <a:lnTo>
                    <a:pt x="61110" y="427256"/>
                  </a:lnTo>
                  <a:lnTo>
                    <a:pt x="92427" y="458573"/>
                  </a:lnTo>
                  <a:lnTo>
                    <a:pt x="128693" y="484208"/>
                  </a:lnTo>
                  <a:lnTo>
                    <a:pt x="169173" y="503427"/>
                  </a:lnTo>
                  <a:lnTo>
                    <a:pt x="213134" y="515497"/>
                  </a:lnTo>
                  <a:lnTo>
                    <a:pt x="259842" y="519683"/>
                  </a:lnTo>
                  <a:lnTo>
                    <a:pt x="306549" y="515497"/>
                  </a:lnTo>
                  <a:lnTo>
                    <a:pt x="350510" y="503427"/>
                  </a:lnTo>
                  <a:lnTo>
                    <a:pt x="390990" y="484208"/>
                  </a:lnTo>
                  <a:lnTo>
                    <a:pt x="427256" y="458573"/>
                  </a:lnTo>
                  <a:lnTo>
                    <a:pt x="458573" y="427256"/>
                  </a:lnTo>
                  <a:lnTo>
                    <a:pt x="484208" y="390990"/>
                  </a:lnTo>
                  <a:lnTo>
                    <a:pt x="503428" y="350510"/>
                  </a:lnTo>
                  <a:lnTo>
                    <a:pt x="515497" y="306549"/>
                  </a:lnTo>
                  <a:lnTo>
                    <a:pt x="519684" y="259842"/>
                  </a:lnTo>
                  <a:lnTo>
                    <a:pt x="515497" y="213134"/>
                  </a:lnTo>
                  <a:lnTo>
                    <a:pt x="503428" y="169173"/>
                  </a:lnTo>
                  <a:lnTo>
                    <a:pt x="484208" y="128693"/>
                  </a:lnTo>
                  <a:lnTo>
                    <a:pt x="458573" y="92427"/>
                  </a:lnTo>
                  <a:lnTo>
                    <a:pt x="427256" y="61110"/>
                  </a:lnTo>
                  <a:lnTo>
                    <a:pt x="390990" y="35475"/>
                  </a:lnTo>
                  <a:lnTo>
                    <a:pt x="350510" y="16256"/>
                  </a:lnTo>
                  <a:lnTo>
                    <a:pt x="306549" y="4186"/>
                  </a:lnTo>
                  <a:lnTo>
                    <a:pt x="259842" y="0"/>
                  </a:lnTo>
                  <a:close/>
                </a:path>
              </a:pathLst>
            </a:custGeom>
            <a:solidFill>
              <a:srgbClr val="EFF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44211" y="3054095"/>
              <a:ext cx="278891" cy="278892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100" y="1606118"/>
            <a:ext cx="3962299" cy="192424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25"/>
              </a:spcBef>
            </a:pPr>
            <a:r>
              <a:rPr lang="it-IT" spc="50" dirty="0" smtClean="0"/>
              <a:t>2 </a:t>
            </a:r>
            <a:r>
              <a:rPr lang="it-IT" spc="50" dirty="0"/>
              <a:t>capsule di Calci-Prime 2 volte al giorno durante i pasti, </a:t>
            </a:r>
            <a:r>
              <a:rPr lang="it-IT" spc="50" dirty="0" smtClean="0"/>
              <a:t/>
            </a:r>
            <a:br>
              <a:rPr lang="it-IT" spc="50" dirty="0" smtClean="0"/>
            </a:br>
            <a:r>
              <a:rPr lang="it-IT" spc="50" dirty="0" smtClean="0"/>
              <a:t>e </a:t>
            </a:r>
            <a:r>
              <a:rPr lang="it-IT" spc="50" dirty="0"/>
              <a:t>sentirai la vita in movimento</a:t>
            </a:r>
            <a:r>
              <a:rPr spc="50" dirty="0" smtClean="0"/>
              <a:t> </a:t>
            </a:r>
            <a:endParaRPr spc="-50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"/>
          <p:cNvGrpSpPr/>
          <p:nvPr/>
        </p:nvGrpSpPr>
        <p:grpSpPr>
          <a:xfrm>
            <a:off x="-5760" y="449"/>
            <a:ext cx="9155357" cy="5142602"/>
            <a:chOff x="0" y="0"/>
            <a:chExt cx="9155356" cy="5142601"/>
          </a:xfrm>
        </p:grpSpPr>
        <p:pic>
          <p:nvPicPr>
            <p:cNvPr id="11" name="DSC02335_Dx0 копия.jpg" descr="DSC02335_Dx0 копия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851" t="8386" r="1900" b="10484"/>
            <a:stretch>
              <a:fillRect/>
            </a:stretch>
          </p:blipFill>
          <p:spPr>
            <a:xfrm>
              <a:off x="0" y="0"/>
              <a:ext cx="9155357" cy="5142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O!Mega-3 TG"/>
            <p:cNvSpPr txBox="1"/>
            <p:nvPr/>
          </p:nvSpPr>
          <p:spPr>
            <a:xfrm>
              <a:off x="417239" y="4795108"/>
              <a:ext cx="843256" cy="1562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lnSpc>
                  <a:spcPct val="80000"/>
                </a:lnSpc>
                <a:defRPr sz="1200" spc="-1">
                  <a:solidFill>
                    <a:srgbClr val="001F67"/>
                  </a:solidFill>
                  <a:latin typeface="Gilroy Semibold"/>
                  <a:ea typeface="Gilroy Semibold"/>
                  <a:cs typeface="Gilroy Semibold"/>
                  <a:sym typeface="Gilroy Semibold"/>
                </a:defRPr>
              </a:lvl1pPr>
            </a:lstStyle>
            <a:p>
              <a:r>
                <a:t>Calci-Prime</a:t>
              </a:r>
            </a:p>
          </p:txBody>
        </p:sp>
        <p:pic>
          <p:nvPicPr>
            <p:cNvPr id="13" name="Calci-Prime преза-35.png" descr="Calci-Prime преза-3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168"/>
            <a:stretch>
              <a:fillRect/>
            </a:stretch>
          </p:blipFill>
          <p:spPr>
            <a:xfrm>
              <a:off x="7956000" y="4814909"/>
              <a:ext cx="786243" cy="137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026" y="336041"/>
            <a:ext cx="33782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0" dirty="0" err="1"/>
              <a:t>Calci</a:t>
            </a:r>
            <a:r>
              <a:rPr spc="60" dirty="0"/>
              <a:t>-Prime </a:t>
            </a:r>
            <a:r>
              <a:rPr lang="it-IT" spc="60" dirty="0"/>
              <a:t>aiuta a:</a:t>
            </a:r>
            <a:endParaRPr spc="60" dirty="0"/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908" y="1231391"/>
            <a:ext cx="429767" cy="4312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6908" y="1944533"/>
            <a:ext cx="429767" cy="4297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9026" y="2656153"/>
            <a:ext cx="429767" cy="43129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87069" y="1176273"/>
            <a:ext cx="2312035" cy="2108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1955">
              <a:lnSpc>
                <a:spcPct val="100000"/>
              </a:lnSpc>
              <a:spcBef>
                <a:spcPts val="100"/>
              </a:spcBef>
            </a:pPr>
            <a:r>
              <a:rPr lang="it-IT" sz="1200" spc="5" dirty="0" smtClean="0">
                <a:solidFill>
                  <a:srgbClr val="001F66"/>
                </a:solidFill>
                <a:latin typeface="Trebuchet MS"/>
                <a:cs typeface="Trebuchet MS"/>
              </a:rPr>
              <a:t>rafforzare le ossa e i denti e aumentarne la densità minerale</a:t>
            </a:r>
          </a:p>
          <a:p>
            <a:pPr marL="12700" marR="401955">
              <a:lnSpc>
                <a:spcPct val="100000"/>
              </a:lnSpc>
              <a:spcBef>
                <a:spcPts val="100"/>
              </a:spcBef>
            </a:pPr>
            <a:endParaRPr lang="it-IT" sz="1200" spc="5" dirty="0" smtClean="0">
              <a:solidFill>
                <a:srgbClr val="001F66"/>
              </a:solidFill>
              <a:latin typeface="Trebuchet MS"/>
              <a:cs typeface="Trebuchet MS"/>
            </a:endParaRPr>
          </a:p>
          <a:p>
            <a:pPr marL="12700" marR="401955">
              <a:lnSpc>
                <a:spcPct val="100000"/>
              </a:lnSpc>
              <a:spcBef>
                <a:spcPts val="100"/>
              </a:spcBef>
            </a:pPr>
            <a:r>
              <a:rPr lang="it-IT" sz="1200" spc="5" dirty="0" smtClean="0">
                <a:solidFill>
                  <a:srgbClr val="001F66"/>
                </a:solidFill>
                <a:latin typeface="Trebuchet MS"/>
                <a:cs typeface="Trebuchet MS"/>
              </a:rPr>
              <a:t>mantenere sane le articolazioni e la funzione muscolare</a:t>
            </a:r>
          </a:p>
          <a:p>
            <a:pPr marL="12700" marR="401955">
              <a:lnSpc>
                <a:spcPct val="100000"/>
              </a:lnSpc>
              <a:spcBef>
                <a:spcPts val="100"/>
              </a:spcBef>
            </a:pPr>
            <a:endParaRPr lang="it-IT" sz="1200" spc="5" dirty="0" smtClean="0">
              <a:solidFill>
                <a:srgbClr val="001F66"/>
              </a:solidFill>
              <a:latin typeface="Trebuchet MS"/>
              <a:cs typeface="Trebuchet MS"/>
            </a:endParaRPr>
          </a:p>
          <a:p>
            <a:pPr marL="12700" marR="401955">
              <a:lnSpc>
                <a:spcPct val="100000"/>
              </a:lnSpc>
              <a:spcBef>
                <a:spcPts val="100"/>
              </a:spcBef>
            </a:pPr>
            <a:r>
              <a:rPr lang="it-IT" sz="1200" spc="5" dirty="0" smtClean="0">
                <a:solidFill>
                  <a:srgbClr val="001F66"/>
                </a:solidFill>
                <a:latin typeface="Trebuchet MS"/>
                <a:cs typeface="Trebuchet MS"/>
              </a:rPr>
              <a:t>mantenere i vasi sanguigni elastici</a:t>
            </a:r>
          </a:p>
          <a:p>
            <a:pPr marL="12700" marR="401955">
              <a:lnSpc>
                <a:spcPct val="100000"/>
              </a:lnSpc>
              <a:spcBef>
                <a:spcPts val="100"/>
              </a:spcBef>
            </a:pPr>
            <a:endParaRPr sz="1200" spc="5" dirty="0" err="1" smtClean="0">
              <a:solidFill>
                <a:srgbClr val="001F66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416" y="336041"/>
            <a:ext cx="5097984" cy="1176348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l">
              <a:lnSpc>
                <a:spcPct val="90000"/>
              </a:lnSpc>
              <a:spcBef>
                <a:spcPts val="425"/>
              </a:spcBef>
            </a:pPr>
            <a:r>
              <a:rPr lang="it-IT" spc="60" dirty="0" smtClean="0"/>
              <a:t>Calci-Prime </a:t>
            </a:r>
            <a:r>
              <a:rPr lang="it-IT" spc="60" dirty="0"/>
              <a:t>è ideale per coloro che hanno un fabbisogno di calcio più elevato: </a:t>
            </a:r>
            <a:endParaRPr spc="-20" dirty="0"/>
          </a:p>
        </p:txBody>
      </p:sp>
      <p:grpSp>
        <p:nvGrpSpPr>
          <p:cNvPr id="3" name="object 3"/>
          <p:cNvGrpSpPr/>
          <p:nvPr/>
        </p:nvGrpSpPr>
        <p:grpSpPr>
          <a:xfrm>
            <a:off x="5713476" y="0"/>
            <a:ext cx="3430904" cy="5142230"/>
            <a:chOff x="5713476" y="0"/>
            <a:chExt cx="3430904" cy="51422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50708" y="4815840"/>
              <a:ext cx="786383" cy="137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3476" y="0"/>
              <a:ext cx="3430523" cy="51419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0708" y="4815840"/>
              <a:ext cx="786383" cy="13716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89636" y="1806555"/>
            <a:ext cx="3470910" cy="183383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32715" indent="-120650">
              <a:lnSpc>
                <a:spcPct val="100000"/>
              </a:lnSpc>
              <a:spcBef>
                <a:spcPts val="720"/>
              </a:spcBef>
              <a:buFont typeface="Symbol"/>
              <a:buChar char=""/>
              <a:tabLst>
                <a:tab pos="133350" algn="l"/>
              </a:tabLst>
            </a:pPr>
            <a:r>
              <a:rPr lang="it-IT" sz="1200" spc="20" dirty="0" smtClean="0">
                <a:solidFill>
                  <a:srgbClr val="001F67"/>
                </a:solidFill>
                <a:latin typeface="Trebuchet MS"/>
                <a:cs typeface="Trebuchet MS"/>
              </a:rPr>
              <a:t>atleti che svolgono intensa attività fisica</a:t>
            </a:r>
          </a:p>
          <a:p>
            <a:pPr marL="132715" indent="-120650">
              <a:lnSpc>
                <a:spcPct val="100000"/>
              </a:lnSpc>
              <a:spcBef>
                <a:spcPts val="720"/>
              </a:spcBef>
              <a:buFont typeface="Symbol"/>
              <a:buChar char=""/>
              <a:tabLst>
                <a:tab pos="133350" algn="l"/>
              </a:tabLst>
            </a:pPr>
            <a:r>
              <a:rPr lang="it-IT" sz="1200" spc="20" dirty="0" smtClean="0">
                <a:solidFill>
                  <a:srgbClr val="001F67"/>
                </a:solidFill>
                <a:latin typeface="Trebuchet MS"/>
                <a:cs typeface="Trebuchet MS"/>
              </a:rPr>
              <a:t>anziani, donne in menopausa</a:t>
            </a:r>
          </a:p>
          <a:p>
            <a:pPr marL="132715" indent="-120650">
              <a:lnSpc>
                <a:spcPct val="100000"/>
              </a:lnSpc>
              <a:spcBef>
                <a:spcPts val="720"/>
              </a:spcBef>
              <a:buFont typeface="Symbol"/>
              <a:buChar char=""/>
              <a:tabLst>
                <a:tab pos="133350" algn="l"/>
              </a:tabLst>
            </a:pPr>
            <a:r>
              <a:rPr lang="it-IT" sz="1200" spc="20" dirty="0" smtClean="0">
                <a:solidFill>
                  <a:srgbClr val="001F67"/>
                </a:solidFill>
                <a:latin typeface="Trebuchet MS"/>
                <a:cs typeface="Trebuchet MS"/>
              </a:rPr>
              <a:t>vegetariani e vegani</a:t>
            </a:r>
          </a:p>
          <a:p>
            <a:pPr marL="132715" indent="-120650">
              <a:lnSpc>
                <a:spcPct val="100000"/>
              </a:lnSpc>
              <a:spcBef>
                <a:spcPts val="720"/>
              </a:spcBef>
              <a:buFont typeface="Symbol"/>
              <a:buChar char=""/>
              <a:tabLst>
                <a:tab pos="133350" algn="l"/>
              </a:tabLst>
            </a:pPr>
            <a:r>
              <a:rPr lang="it-IT" sz="1200" spc="20" dirty="0" smtClean="0">
                <a:solidFill>
                  <a:srgbClr val="001F67"/>
                </a:solidFill>
                <a:latin typeface="Trebuchet MS"/>
                <a:cs typeface="Trebuchet MS"/>
              </a:rPr>
              <a:t>dipendenti da sigarette, alcool, bevande gassate e bevande energetiche</a:t>
            </a:r>
          </a:p>
          <a:p>
            <a:pPr marL="132715" indent="-120650">
              <a:lnSpc>
                <a:spcPct val="100000"/>
              </a:lnSpc>
              <a:spcBef>
                <a:spcPts val="720"/>
              </a:spcBef>
              <a:buFont typeface="Symbol"/>
              <a:buChar char=""/>
              <a:tabLst>
                <a:tab pos="133350" algn="l"/>
              </a:tabLst>
            </a:pPr>
            <a:r>
              <a:rPr lang="it-IT" sz="1200" spc="20" dirty="0" smtClean="0">
                <a:solidFill>
                  <a:srgbClr val="001F67"/>
                </a:solidFill>
                <a:latin typeface="Trebuchet MS"/>
                <a:cs typeface="Trebuchet MS"/>
              </a:rPr>
              <a:t>persone sottopeso e intolleranti al lattosio</a:t>
            </a:r>
          </a:p>
          <a:p>
            <a:pPr marL="132715" indent="-120650">
              <a:lnSpc>
                <a:spcPct val="100000"/>
              </a:lnSpc>
              <a:spcBef>
                <a:spcPts val="720"/>
              </a:spcBef>
              <a:buFont typeface="Symbol"/>
              <a:buChar char=""/>
              <a:tabLst>
                <a:tab pos="133350" algn="l"/>
              </a:tabLst>
            </a:pPr>
            <a:r>
              <a:rPr lang="it-IT" sz="1200" spc="20" dirty="0" smtClean="0">
                <a:solidFill>
                  <a:srgbClr val="001F67"/>
                </a:solidFill>
                <a:latin typeface="Trebuchet MS"/>
                <a:cs typeface="Trebuchet MS"/>
              </a:rPr>
              <a:t>persone sotto stress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445488" y="-244241"/>
            <a:ext cx="9589489" cy="5387741"/>
            <a:chOff x="-445488" y="-244241"/>
            <a:chExt cx="9589489" cy="5387741"/>
          </a:xfrm>
        </p:grpSpPr>
        <p:pic>
          <p:nvPicPr>
            <p:cNvPr id="11" name="DSC02296_Dx0 (3).jpg" descr="DSC02296_Dx0 (3)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864" t="20353" r="25" b="3618"/>
            <a:stretch>
              <a:fillRect/>
            </a:stretch>
          </p:blipFill>
          <p:spPr>
            <a:xfrm>
              <a:off x="-445488" y="-244241"/>
              <a:ext cx="9589489" cy="53877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Calci-Prime преза-37.png" descr="Calci-Prime преза-3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832" b="830"/>
            <a:stretch>
              <a:fillRect/>
            </a:stretch>
          </p:blipFill>
          <p:spPr>
            <a:xfrm>
              <a:off x="7950239" y="4815359"/>
              <a:ext cx="786243" cy="13716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" name="O!Mega-3 TG"/>
            <p:cNvSpPr txBox="1"/>
            <p:nvPr/>
          </p:nvSpPr>
          <p:spPr>
            <a:xfrm>
              <a:off x="411480" y="4795558"/>
              <a:ext cx="843255" cy="1562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80000"/>
                </a:lnSpc>
                <a:defRPr sz="1200" spc="-1">
                  <a:solidFill>
                    <a:srgbClr val="FFFFFF"/>
                  </a:solidFill>
                  <a:latin typeface="Gilroy Semibold"/>
                  <a:ea typeface="Gilroy Semibold"/>
                  <a:cs typeface="Gilroy Semibold"/>
                  <a:sym typeface="Gilroy Semibold"/>
                </a:defRPr>
              </a:lvl1pPr>
            </a:lstStyle>
            <a:p>
              <a:r>
                <a:rPr dirty="0" err="1"/>
                <a:t>Calci</a:t>
              </a:r>
              <a:r>
                <a:rPr dirty="0"/>
                <a:t>-Prime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06440" y="1231918"/>
              <a:ext cx="430561" cy="1751404"/>
              <a:chOff x="406440" y="1231918"/>
              <a:chExt cx="430561" cy="1751404"/>
            </a:xfrm>
          </p:grpSpPr>
          <p:pic>
            <p:nvPicPr>
              <p:cNvPr id="15" name="22.png" descr="22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06440" y="1231918"/>
                <a:ext cx="430561" cy="43056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6" name="23.png" descr="23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06440" y="1892160"/>
                <a:ext cx="430561" cy="43056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7" name="24.png" descr="24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06440" y="2552760"/>
                <a:ext cx="430561" cy="430562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6588" y="336041"/>
            <a:ext cx="188785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5" dirty="0">
                <a:solidFill>
                  <a:schemeClr val="bg1"/>
                </a:solidFill>
              </a:rPr>
              <a:t>C</a:t>
            </a:r>
            <a:r>
              <a:rPr spc="300" dirty="0">
                <a:solidFill>
                  <a:schemeClr val="bg1"/>
                </a:solidFill>
              </a:rPr>
              <a:t>a</a:t>
            </a:r>
            <a:r>
              <a:rPr spc="-35" dirty="0">
                <a:solidFill>
                  <a:schemeClr val="bg1"/>
                </a:solidFill>
              </a:rPr>
              <a:t>l</a:t>
            </a:r>
            <a:r>
              <a:rPr spc="-45" dirty="0">
                <a:solidFill>
                  <a:schemeClr val="bg1"/>
                </a:solidFill>
              </a:rPr>
              <a:t>c</a:t>
            </a:r>
            <a:r>
              <a:rPr spc="-200" dirty="0">
                <a:solidFill>
                  <a:schemeClr val="bg1"/>
                </a:solidFill>
              </a:rPr>
              <a:t>i</a:t>
            </a:r>
            <a:r>
              <a:rPr spc="409" dirty="0">
                <a:solidFill>
                  <a:schemeClr val="bg1"/>
                </a:solidFill>
              </a:rPr>
              <a:t>-</a:t>
            </a:r>
            <a:r>
              <a:rPr spc="-130" dirty="0">
                <a:solidFill>
                  <a:schemeClr val="bg1"/>
                </a:solidFill>
              </a:rPr>
              <a:t>Pr</a:t>
            </a:r>
            <a:r>
              <a:rPr spc="-70" dirty="0">
                <a:solidFill>
                  <a:schemeClr val="bg1"/>
                </a:solidFill>
              </a:rPr>
              <a:t>i</a:t>
            </a:r>
            <a:r>
              <a:rPr spc="75" dirty="0">
                <a:solidFill>
                  <a:schemeClr val="bg1"/>
                </a:solidFill>
              </a:rPr>
              <a:t>me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78636" y="1252854"/>
            <a:ext cx="3065145" cy="2039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55880">
              <a:lnSpc>
                <a:spcPct val="100000"/>
              </a:lnSpc>
              <a:spcBef>
                <a:spcPts val="100"/>
              </a:spcBef>
            </a:pPr>
            <a:r>
              <a:rPr lang="it-IT" sz="1200" spc="25" dirty="0">
                <a:solidFill>
                  <a:schemeClr val="bg1"/>
                </a:solidFill>
                <a:latin typeface="Trebuchet MS"/>
                <a:cs typeface="Trebuchet MS"/>
              </a:rPr>
              <a:t>C</a:t>
            </a:r>
            <a:r>
              <a:rPr lang="it-IT" sz="1200" spc="25" dirty="0" smtClean="0">
                <a:solidFill>
                  <a:schemeClr val="bg1"/>
                </a:solidFill>
                <a:latin typeface="Trebuchet MS"/>
                <a:cs typeface="Trebuchet MS"/>
              </a:rPr>
              <a:t>alcio proveniente dall'ingrediente brevettato </a:t>
            </a:r>
            <a:r>
              <a:rPr lang="it-IT" sz="1200" spc="25" dirty="0" err="1" smtClean="0">
                <a:solidFill>
                  <a:schemeClr val="bg1"/>
                </a:solidFill>
                <a:latin typeface="Trebuchet MS"/>
                <a:cs typeface="Trebuchet MS"/>
              </a:rPr>
              <a:t>Aquamin</a:t>
            </a:r>
            <a:r>
              <a:rPr lang="it-IT" sz="1200" spc="25" dirty="0" smtClean="0">
                <a:solidFill>
                  <a:schemeClr val="bg1"/>
                </a:solidFill>
                <a:latin typeface="Trebuchet MS"/>
                <a:cs typeface="Trebuchet MS"/>
              </a:rPr>
              <a:t>™ di comprovata efficacia</a:t>
            </a:r>
          </a:p>
          <a:p>
            <a:pPr marL="63500" marR="55880">
              <a:lnSpc>
                <a:spcPct val="100000"/>
              </a:lnSpc>
              <a:spcBef>
                <a:spcPts val="100"/>
              </a:spcBef>
            </a:pPr>
            <a:endParaRPr lang="it-IT" sz="1200" spc="25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63500" marR="55880">
              <a:lnSpc>
                <a:spcPct val="100000"/>
              </a:lnSpc>
              <a:spcBef>
                <a:spcPts val="100"/>
              </a:spcBef>
            </a:pPr>
            <a:r>
              <a:rPr lang="it-IT" sz="1200" spc="25" dirty="0" smtClean="0">
                <a:solidFill>
                  <a:schemeClr val="bg1"/>
                </a:solidFill>
                <a:latin typeface="Trebuchet MS"/>
                <a:cs typeface="Trebuchet MS"/>
              </a:rPr>
              <a:t>Vitamine e minerali sinergici per un migliore assorbimento del calcio</a:t>
            </a:r>
          </a:p>
          <a:p>
            <a:pPr marL="63500" marR="55880">
              <a:lnSpc>
                <a:spcPct val="100000"/>
              </a:lnSpc>
              <a:spcBef>
                <a:spcPts val="100"/>
              </a:spcBef>
            </a:pPr>
            <a:endParaRPr lang="it-IT" sz="1200" spc="25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63500" marR="55880">
              <a:lnSpc>
                <a:spcPct val="100000"/>
              </a:lnSpc>
              <a:spcBef>
                <a:spcPts val="100"/>
              </a:spcBef>
            </a:pPr>
            <a:r>
              <a:rPr lang="it-IT" sz="1200" spc="25" dirty="0">
                <a:solidFill>
                  <a:schemeClr val="bg1"/>
                </a:solidFill>
                <a:latin typeface="Trebuchet MS"/>
                <a:cs typeface="Trebuchet MS"/>
              </a:rPr>
              <a:t>A</a:t>
            </a:r>
            <a:r>
              <a:rPr lang="it-IT" sz="1200" spc="25" dirty="0" smtClean="0">
                <a:solidFill>
                  <a:schemeClr val="bg1"/>
                </a:solidFill>
                <a:latin typeface="Trebuchet MS"/>
                <a:cs typeface="Trebuchet MS"/>
              </a:rPr>
              <a:t>datto ai ragazzi a partire dai 14 anni e agli adulti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746527" y="-877529"/>
            <a:ext cx="10716437" cy="6027093"/>
            <a:chOff x="-746527" y="-877529"/>
            <a:chExt cx="10716437" cy="6027093"/>
          </a:xfrm>
        </p:grpSpPr>
        <p:grpSp>
          <p:nvGrpSpPr>
            <p:cNvPr id="14" name="Группа"/>
            <p:cNvGrpSpPr/>
            <p:nvPr/>
          </p:nvGrpSpPr>
          <p:grpSpPr>
            <a:xfrm>
              <a:off x="-746527" y="-877529"/>
              <a:ext cx="10716437" cy="6027093"/>
              <a:chOff x="0" y="0"/>
              <a:chExt cx="10716436" cy="6027092"/>
            </a:xfrm>
          </p:grpSpPr>
          <p:pic>
            <p:nvPicPr>
              <p:cNvPr id="16" name="DSC02316_Dx0 (2).jpg" descr="DSC02316_Dx0 (2)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293" t="9675" r="13844" b="5461"/>
              <a:stretch>
                <a:fillRect/>
              </a:stretch>
            </p:blipFill>
            <p:spPr>
              <a:xfrm>
                <a:off x="0" y="0"/>
                <a:ext cx="10716436" cy="6027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" name="Calci-Prime преза-37.png" descr="Calci-Prime преза-37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t="832" b="830"/>
              <a:stretch>
                <a:fillRect/>
              </a:stretch>
            </p:blipFill>
            <p:spPr>
              <a:xfrm>
                <a:off x="8696767" y="5692888"/>
                <a:ext cx="786243" cy="137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" name="O!Mega-3 TG"/>
              <p:cNvSpPr txBox="1"/>
              <p:nvPr/>
            </p:nvSpPr>
            <p:spPr>
              <a:xfrm>
                <a:off x="1158007" y="5673087"/>
                <a:ext cx="843255" cy="1562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lnSpc>
                    <a:spcPct val="80000"/>
                  </a:lnSpc>
                  <a:defRPr sz="1200" spc="-1">
                    <a:solidFill>
                      <a:srgbClr val="FFFFFF"/>
                    </a:solidFill>
                    <a:latin typeface="Gilroy Semibold"/>
                    <a:ea typeface="Gilroy Semibold"/>
                    <a:cs typeface="Gilroy Semibold"/>
                    <a:sym typeface="Gilroy Semibold"/>
                  </a:defRPr>
                </a:lvl1pPr>
              </a:lstStyle>
              <a:p>
                <a:r>
                  <a:rPr dirty="0" err="1"/>
                  <a:t>Calci</a:t>
                </a:r>
                <a:r>
                  <a:rPr dirty="0"/>
                  <a:t>-Prime</a:t>
                </a:r>
              </a:p>
            </p:txBody>
          </p:sp>
        </p:grpSp>
        <p:sp>
          <p:nvSpPr>
            <p:cNvPr id="15" name="Circle"/>
            <p:cNvSpPr/>
            <p:nvPr/>
          </p:nvSpPr>
          <p:spPr>
            <a:xfrm>
              <a:off x="3048118" y="1599545"/>
              <a:ext cx="482607" cy="482601"/>
            </a:xfrm>
            <a:prstGeom prst="ellipse">
              <a:avLst/>
            </a:prstGeom>
            <a:ln w="12700">
              <a:solidFill>
                <a:schemeClr val="accent1">
                  <a:lumOff val="19607"/>
                </a:schemeClr>
              </a:solidFill>
            </a:ln>
          </p:spPr>
          <p:txBody>
            <a:bodyPr lIns="0" tIns="0" rIns="0" bIns="0"/>
            <a:lstStyle/>
            <a:p>
              <a:endParaRPr/>
            </a:p>
          </p:txBody>
        </p:sp>
      </p:grpSp>
      <p:sp>
        <p:nvSpPr>
          <p:cNvPr id="3" name="object 3"/>
          <p:cNvSpPr txBox="1"/>
          <p:nvPr/>
        </p:nvSpPr>
        <p:spPr>
          <a:xfrm>
            <a:off x="492963" y="1675891"/>
            <a:ext cx="188087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it-IT" sz="1500" spc="-35" dirty="0">
                <a:solidFill>
                  <a:schemeClr val="bg1"/>
                </a:solidFill>
                <a:latin typeface="Trebuchet MS"/>
                <a:cs typeface="Trebuchet MS"/>
              </a:rPr>
              <a:t>PUNTI BONUS</a:t>
            </a:r>
            <a:endParaRPr sz="1500" spc="-35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2963" y="2293366"/>
            <a:ext cx="139065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500" spc="25" dirty="0" smtClean="0">
                <a:solidFill>
                  <a:schemeClr val="bg1"/>
                </a:solidFill>
                <a:latin typeface="Trebuchet MS"/>
                <a:cs typeface="Trebuchet MS"/>
              </a:rPr>
              <a:t>PREZZO CLUB</a:t>
            </a:r>
            <a:endParaRPr sz="15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2962" y="2910585"/>
            <a:ext cx="2021637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500" spc="40" dirty="0" smtClean="0">
                <a:solidFill>
                  <a:schemeClr val="bg1"/>
                </a:solidFill>
                <a:latin typeface="Trebuchet MS"/>
                <a:cs typeface="Trebuchet MS"/>
              </a:rPr>
              <a:t>PREZZO AL DETTAGLIO</a:t>
            </a:r>
            <a:endParaRPr sz="15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76550" y="2918205"/>
            <a:ext cx="83375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chemeClr val="bg1"/>
                </a:solidFill>
                <a:latin typeface="Trebuchet MS"/>
                <a:cs typeface="Trebuchet MS"/>
              </a:rPr>
              <a:t>3</a:t>
            </a:r>
            <a:r>
              <a:rPr sz="1500" spc="-35" dirty="0">
                <a:solidFill>
                  <a:schemeClr val="bg1"/>
                </a:solidFill>
                <a:latin typeface="Trebuchet MS"/>
                <a:cs typeface="Trebuchet MS"/>
              </a:rPr>
              <a:t>7</a:t>
            </a:r>
            <a:r>
              <a:rPr sz="1500" spc="-85" dirty="0">
                <a:solidFill>
                  <a:schemeClr val="bg1"/>
                </a:solidFill>
                <a:latin typeface="Trebuchet MS"/>
                <a:cs typeface="Trebuchet MS"/>
              </a:rPr>
              <a:t>,5</a:t>
            </a:r>
            <a:r>
              <a:rPr sz="1500" spc="155" dirty="0">
                <a:solidFill>
                  <a:schemeClr val="bg1"/>
                </a:solidFill>
                <a:latin typeface="Trebuchet MS"/>
                <a:cs typeface="Trebuchet MS"/>
              </a:rPr>
              <a:t>0</a:t>
            </a:r>
            <a:r>
              <a:rPr sz="1500" spc="-70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it-IT" sz="1500" spc="-70" dirty="0" smtClean="0">
                <a:solidFill>
                  <a:schemeClr val="bg1"/>
                </a:solidFill>
                <a:latin typeface="Trebuchet MS"/>
                <a:cs typeface="Trebuchet MS"/>
              </a:rPr>
              <a:t>u</a:t>
            </a:r>
            <a:r>
              <a:rPr sz="1500" spc="-95" dirty="0" smtClean="0">
                <a:solidFill>
                  <a:schemeClr val="bg1"/>
                </a:solidFill>
                <a:latin typeface="Trebuchet MS"/>
                <a:cs typeface="Trebuchet MS"/>
              </a:rPr>
              <a:t>.</a:t>
            </a:r>
            <a:r>
              <a:rPr lang="it-IT" sz="1500" spc="-75" dirty="0">
                <a:solidFill>
                  <a:schemeClr val="bg1"/>
                </a:solidFill>
                <a:latin typeface="Trebuchet MS"/>
                <a:cs typeface="Trebuchet MS"/>
              </a:rPr>
              <a:t>c</a:t>
            </a:r>
            <a:r>
              <a:rPr sz="1500" spc="-75" dirty="0" smtClean="0">
                <a:solidFill>
                  <a:schemeClr val="bg1"/>
                </a:solidFill>
                <a:latin typeface="Trebuchet MS"/>
                <a:cs typeface="Trebuchet MS"/>
              </a:rPr>
              <a:t>.</a:t>
            </a:r>
            <a:endParaRPr sz="15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12795" y="2282393"/>
            <a:ext cx="87820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5" dirty="0">
                <a:solidFill>
                  <a:schemeClr val="bg1"/>
                </a:solidFill>
                <a:latin typeface="Trebuchet MS"/>
                <a:cs typeface="Trebuchet MS"/>
              </a:rPr>
              <a:t>30,00</a:t>
            </a:r>
            <a:r>
              <a:rPr sz="1500" spc="-75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it-IT" sz="1500" spc="-75" dirty="0" smtClean="0">
                <a:solidFill>
                  <a:schemeClr val="bg1"/>
                </a:solidFill>
                <a:latin typeface="Trebuchet MS"/>
                <a:cs typeface="Trebuchet MS"/>
              </a:rPr>
              <a:t>u</a:t>
            </a:r>
            <a:r>
              <a:rPr sz="1500" spc="-85" dirty="0" smtClean="0">
                <a:solidFill>
                  <a:schemeClr val="bg1"/>
                </a:solidFill>
                <a:latin typeface="Trebuchet MS"/>
                <a:cs typeface="Trebuchet MS"/>
              </a:rPr>
              <a:t>.</a:t>
            </a:r>
            <a:r>
              <a:rPr lang="it-IT" sz="1500" spc="-85" dirty="0" smtClean="0">
                <a:solidFill>
                  <a:schemeClr val="bg1"/>
                </a:solidFill>
                <a:latin typeface="Trebuchet MS"/>
                <a:cs typeface="Trebuchet MS"/>
              </a:rPr>
              <a:t>c</a:t>
            </a:r>
            <a:r>
              <a:rPr sz="1500" spc="-85" dirty="0" smtClean="0">
                <a:solidFill>
                  <a:schemeClr val="bg1"/>
                </a:solidFill>
                <a:latin typeface="Trebuchet MS"/>
                <a:cs typeface="Trebuchet MS"/>
              </a:rPr>
              <a:t>.</a:t>
            </a:r>
            <a:endParaRPr sz="15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08451" y="1686305"/>
            <a:ext cx="35750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80" dirty="0">
                <a:solidFill>
                  <a:schemeClr val="bg1"/>
                </a:solidFill>
                <a:latin typeface="Trebuchet MS"/>
                <a:cs typeface="Trebuchet MS"/>
              </a:rPr>
              <a:t>1</a:t>
            </a:r>
            <a:r>
              <a:rPr sz="1500" spc="-10" dirty="0">
                <a:solidFill>
                  <a:schemeClr val="bg1"/>
                </a:solidFill>
                <a:latin typeface="Trebuchet MS"/>
                <a:cs typeface="Trebuchet MS"/>
              </a:rPr>
              <a:t>9,0</a:t>
            </a:r>
            <a:endParaRPr sz="15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80187" y="257174"/>
            <a:ext cx="1889125" cy="78867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pc="60" dirty="0">
                <a:solidFill>
                  <a:schemeClr val="bg1"/>
                </a:solidFill>
              </a:rPr>
              <a:t>Calci-Prime</a:t>
            </a:r>
          </a:p>
          <a:p>
            <a:pPr marL="64135">
              <a:lnSpc>
                <a:spcPct val="100000"/>
              </a:lnSpc>
              <a:spcBef>
                <a:spcPts val="345"/>
              </a:spcBef>
            </a:pPr>
            <a:r>
              <a:rPr sz="1500" spc="-140" dirty="0">
                <a:solidFill>
                  <a:schemeClr val="bg1"/>
                </a:solidFill>
              </a:rPr>
              <a:t>2191</a:t>
            </a:r>
            <a:endParaRPr sz="15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625" y="336041"/>
            <a:ext cx="7617459" cy="80278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459"/>
              </a:spcBef>
            </a:pPr>
            <a:r>
              <a:rPr lang="it-IT" spc="60" dirty="0" smtClean="0"/>
              <a:t>Calci-Prime </a:t>
            </a:r>
            <a:r>
              <a:rPr lang="it-IT" spc="60" dirty="0"/>
              <a:t>invece che </a:t>
            </a:r>
            <a:r>
              <a:rPr lang="it-IT" spc="60" dirty="0" err="1"/>
              <a:t>MagiCal</a:t>
            </a:r>
            <a:r>
              <a:rPr lang="it-IT" spc="60" dirty="0"/>
              <a:t> e Ca-Mg </a:t>
            </a:r>
            <a:r>
              <a:rPr lang="it-IT" spc="60" dirty="0" smtClean="0"/>
              <a:t>Complex: cosa </a:t>
            </a:r>
            <a:r>
              <a:rPr lang="it-IT" spc="60" dirty="0"/>
              <a:t>è </a:t>
            </a:r>
            <a:r>
              <a:rPr lang="it-IT" spc="60" dirty="0" smtClean="0"/>
              <a:t>cambiato</a:t>
            </a:r>
            <a:endParaRPr spc="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420554"/>
              </p:ext>
            </p:extLst>
          </p:nvPr>
        </p:nvGraphicFramePr>
        <p:xfrm>
          <a:off x="385800" y="1362570"/>
          <a:ext cx="8352788" cy="3348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2114"/>
                <a:gridCol w="1982469"/>
                <a:gridCol w="2590165"/>
                <a:gridCol w="2098040"/>
              </a:tblGrid>
              <a:tr h="530999">
                <a:tc>
                  <a:txBody>
                    <a:bodyPr/>
                    <a:lstStyle/>
                    <a:p>
                      <a:pPr marL="62865" marR="55118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it-IT" sz="900" spc="-4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Principio attivo per 1 dose giornaliera (4 capsule/compresse)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solidFill>
                      <a:srgbClr val="334B84"/>
                    </a:solidFill>
                  </a:tcPr>
                </a:tc>
                <a:tc>
                  <a:txBody>
                    <a:bodyPr/>
                    <a:lstStyle/>
                    <a:p>
                      <a:pPr marL="469265" marR="8788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10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Ca</a:t>
                      </a:r>
                      <a:r>
                        <a:rPr sz="900" spc="5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lc</a:t>
                      </a:r>
                      <a:r>
                        <a:rPr sz="900" spc="10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90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900" spc="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90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900" spc="-1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90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me  4</a:t>
                      </a:r>
                      <a:r>
                        <a:rPr sz="900" spc="-5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900" spc="1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capsule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solidFill>
                      <a:srgbClr val="334B84"/>
                    </a:solidFill>
                  </a:tcPr>
                </a:tc>
                <a:tc>
                  <a:txBody>
                    <a:bodyPr/>
                    <a:lstStyle/>
                    <a:p>
                      <a:pPr marL="5753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MagiCal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  <a:p>
                      <a:pPr marL="57531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9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900" spc="1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compresse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solidFill>
                      <a:srgbClr val="334B84"/>
                    </a:solidFill>
                  </a:tcPr>
                </a:tc>
                <a:tc>
                  <a:txBody>
                    <a:bodyPr/>
                    <a:lstStyle/>
                    <a:p>
                      <a:pPr marL="73660" marR="11258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</a:t>
                      </a:r>
                      <a:r>
                        <a:rPr sz="9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-M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</a:t>
                      </a:r>
                      <a:r>
                        <a:rPr sz="900" spc="-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9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  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9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900" spc="2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capsule</a:t>
                      </a:r>
                      <a:endParaRPr sz="9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solidFill>
                      <a:srgbClr val="334B84"/>
                    </a:solidFill>
                  </a:tcPr>
                </a:tc>
              </a:tr>
              <a:tr h="344169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it-IT" sz="800" spc="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Calcio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800" spc="-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spc="-4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mg</a:t>
                      </a:r>
                      <a:r>
                        <a:rPr sz="800" spc="-5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da</a:t>
                      </a:r>
                      <a:r>
                        <a:rPr sz="800" spc="-6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q</a:t>
                      </a:r>
                      <a:r>
                        <a:rPr sz="800" spc="-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ami</a:t>
                      </a:r>
                      <a:r>
                        <a:rPr sz="800" spc="-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750" baseline="27777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ТМ</a:t>
                      </a:r>
                      <a:endParaRPr sz="750" baseline="27777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562610" marR="97853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800" spc="-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90</a:t>
                      </a:r>
                      <a:r>
                        <a:rPr sz="800" spc="-6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mg da sedimenti minerali marini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800" spc="-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spc="-6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mg</a:t>
                      </a:r>
                      <a:r>
                        <a:rPr sz="800" spc="-5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it-IT"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malato e citrato</a:t>
                      </a:r>
                      <a:r>
                        <a:rPr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)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</a:tr>
              <a:tr h="35052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it-IT" sz="800" spc="1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Magnesio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456565" marR="57594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160</a:t>
                      </a:r>
                      <a:r>
                        <a:rPr lang="it-IT"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6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mg</a:t>
                      </a:r>
                      <a:r>
                        <a:rPr lang="it-IT" sz="800" spc="-65" baseline="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da</a:t>
                      </a:r>
                      <a:r>
                        <a:rPr sz="800" spc="-5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5" dirty="0" err="1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800" dirty="0" err="1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q</a:t>
                      </a:r>
                      <a:r>
                        <a:rPr sz="800" spc="-5" dirty="0" err="1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800" dirty="0" err="1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ami</a:t>
                      </a:r>
                      <a:r>
                        <a:rPr sz="800" spc="-5" dirty="0" err="1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750" baseline="27777" dirty="0" err="1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ТМ</a:t>
                      </a:r>
                      <a:r>
                        <a:rPr sz="750" baseline="27777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ea typeface="+mn-ea"/>
                          <a:cs typeface="Trebuchet MS"/>
                        </a:rPr>
                        <a:t>citrato di magnesio</a:t>
                      </a:r>
                      <a:endParaRPr sz="800" spc="-5" dirty="0">
                        <a:solidFill>
                          <a:srgbClr val="001F66"/>
                        </a:solidFill>
                        <a:latin typeface="Trebuchet MS"/>
                        <a:ea typeface="+mn-ea"/>
                        <a:cs typeface="Trebuchet MS"/>
                      </a:endParaRPr>
                    </a:p>
                  </a:txBody>
                  <a:tcPr marL="0" marR="0" marT="40640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665</a:t>
                      </a:r>
                      <a:r>
                        <a:rPr sz="800" spc="-5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mg da sedimenti minerali marini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800" spc="-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spc="-5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mg</a:t>
                      </a:r>
                      <a:r>
                        <a:rPr sz="800" spc="-5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it-IT"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malato e citrato</a:t>
                      </a:r>
                      <a:r>
                        <a:rPr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)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solidFill>
                      <a:srgbClr val="DBE1F7"/>
                    </a:solidFill>
                  </a:tcPr>
                </a:tc>
              </a:tr>
              <a:tr h="218198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it-IT"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Zinco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800" spc="-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36</a:t>
                      </a:r>
                      <a:r>
                        <a:rPr sz="800" spc="-6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6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mg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</a:tr>
              <a:tr h="344157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it-IT" sz="800" spc="4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Manganese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800" spc="-5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mg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150</a:t>
                      </a:r>
                      <a:r>
                        <a:rPr sz="800" spc="-5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l-GR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μ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g</a:t>
                      </a:r>
                      <a:r>
                        <a:rPr lang="it-IT" sz="800" spc="-5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da sedimenti minerali marini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solidFill>
                      <a:srgbClr val="DBE1F7"/>
                    </a:solidFill>
                  </a:tcPr>
                </a:tc>
              </a:tr>
              <a:tr h="218084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it-IT"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Silicio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8</a:t>
                      </a:r>
                      <a:r>
                        <a:rPr sz="800" spc="-5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mg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800" spc="-4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mg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</a:tr>
              <a:tr h="21816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it-IT" sz="800" spc="4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Boro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,8</a:t>
                      </a:r>
                      <a:r>
                        <a:rPr sz="800" spc="-6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6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mg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800" spc="-5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mg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solidFill>
                      <a:srgbClr val="DBE1F7"/>
                    </a:solidFill>
                  </a:tcPr>
                </a:tc>
              </a:tr>
              <a:tr h="218224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it-IT"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Vitamina</a:t>
                      </a:r>
                      <a:r>
                        <a:rPr sz="800" spc="-7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3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800" spc="-4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l-GR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μ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g</a:t>
                      </a:r>
                      <a:r>
                        <a:rPr sz="800" spc="-5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(2</a:t>
                      </a:r>
                      <a:r>
                        <a:rPr sz="800" spc="-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spc="-5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UI</a:t>
                      </a:r>
                      <a:r>
                        <a:rPr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)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7,5</a:t>
                      </a:r>
                      <a:r>
                        <a:rPr sz="800" spc="-5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l-GR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μ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g</a:t>
                      </a:r>
                      <a:r>
                        <a:rPr sz="800" spc="-5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(</a:t>
                      </a:r>
                      <a:r>
                        <a:rPr sz="800" spc="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800" spc="-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0</a:t>
                      </a:r>
                      <a:r>
                        <a:rPr sz="800" spc="-6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UI</a:t>
                      </a:r>
                      <a:r>
                        <a:rPr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)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</a:tr>
              <a:tr h="21816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it-IT" sz="80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Vitamina</a:t>
                      </a:r>
                      <a:r>
                        <a:rPr sz="800" spc="-7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K2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75,2</a:t>
                      </a:r>
                      <a:r>
                        <a:rPr sz="800" spc="-5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l-GR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μ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g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150</a:t>
                      </a:r>
                      <a:r>
                        <a:rPr sz="800" spc="-5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l-GR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μ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g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solidFill>
                      <a:srgbClr val="DBE1F7"/>
                    </a:solidFill>
                  </a:tcPr>
                </a:tc>
              </a:tr>
              <a:tr h="344157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it-IT" sz="800" spc="1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Ferro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562610" marR="106299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1,5</a:t>
                      </a:r>
                      <a:r>
                        <a:rPr sz="800" spc="-55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mg</a:t>
                      </a:r>
                      <a:r>
                        <a:rPr sz="800" spc="-5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da sedimenti minerali marini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</a:tr>
              <a:tr h="344157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it-IT" sz="800" spc="2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Cromo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562610" marR="10547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12</a:t>
                      </a:r>
                      <a:r>
                        <a:rPr sz="800" spc="-4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l-GR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μ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g</a:t>
                      </a:r>
                      <a:r>
                        <a:rPr lang="it-IT" sz="800" spc="-50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it-IT" sz="800" spc="-5" dirty="0" smtClean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da sedimenti minerali marini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solidFill>
                      <a:srgbClr val="DBE1F7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1F66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endParaRPr sz="8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solidFill>
                      <a:srgbClr val="DBE1F7"/>
                    </a:solidFill>
                  </a:tcPr>
                </a:tc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13476" y="0"/>
            <a:ext cx="3430904" cy="5142230"/>
            <a:chOff x="5713476" y="0"/>
            <a:chExt cx="3430904" cy="5142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3476" y="0"/>
              <a:ext cx="3430523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0708" y="4815840"/>
              <a:ext cx="786383" cy="1371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9026" y="336041"/>
            <a:ext cx="4452620" cy="80278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459"/>
              </a:spcBef>
            </a:pPr>
            <a:r>
              <a:rPr lang="it-IT" spc="60" dirty="0"/>
              <a:t>Calci-Prime: vantaggi rispetto a </a:t>
            </a:r>
            <a:r>
              <a:rPr lang="it-IT" spc="60" dirty="0" err="1"/>
              <a:t>MagiCal</a:t>
            </a:r>
            <a:r>
              <a:rPr spc="60" dirty="0" smtClean="0"/>
              <a:t>Prime </a:t>
            </a:r>
            <a:endParaRPr spc="60" dirty="0"/>
          </a:p>
        </p:txBody>
      </p:sp>
      <p:sp>
        <p:nvSpPr>
          <p:cNvPr id="6" name="object 6"/>
          <p:cNvSpPr txBox="1"/>
          <p:nvPr/>
        </p:nvSpPr>
        <p:spPr>
          <a:xfrm>
            <a:off x="887780" y="1646301"/>
            <a:ext cx="4244975" cy="1885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404495">
              <a:spcBef>
                <a:spcPts val="100"/>
              </a:spcBef>
            </a:pPr>
            <a:r>
              <a:rPr lang="it-IT" sz="1200" spc="5" dirty="0" smtClean="0">
                <a:solidFill>
                  <a:srgbClr val="001F67"/>
                </a:solidFill>
                <a:latin typeface="Trebuchet MS"/>
                <a:cs typeface="Trebuchet MS"/>
              </a:rPr>
              <a:t>Calcio proveniente dall'ingrediente brevettato </a:t>
            </a:r>
            <a:r>
              <a:rPr lang="it-IT" sz="1200" spc="70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Aqu</a:t>
            </a:r>
            <a:r>
              <a:rPr lang="it-IT" sz="1200" spc="75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a</a:t>
            </a:r>
            <a:r>
              <a:rPr lang="it-IT" sz="1200" spc="-55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m</a:t>
            </a:r>
            <a:r>
              <a:rPr lang="it-IT" sz="1200" spc="-15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i</a:t>
            </a:r>
            <a:r>
              <a:rPr lang="it-IT" sz="1200" spc="25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n</a:t>
            </a:r>
            <a:r>
              <a:rPr lang="ru-RU" sz="1200" spc="-22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ТМ</a:t>
            </a:r>
            <a:r>
              <a:rPr lang="it-IT" sz="1200" baseline="24305" dirty="0">
                <a:latin typeface="Trebuchet MS"/>
                <a:cs typeface="Trebuchet MS"/>
              </a:rPr>
              <a:t> </a:t>
            </a:r>
            <a:r>
              <a:rPr lang="it-IT" sz="1200" spc="5" dirty="0" smtClean="0">
                <a:solidFill>
                  <a:srgbClr val="001F67"/>
                </a:solidFill>
                <a:latin typeface="Trebuchet MS"/>
                <a:cs typeface="Trebuchet MS"/>
              </a:rPr>
              <a:t>di comprovata efficacia</a:t>
            </a:r>
          </a:p>
          <a:p>
            <a:pPr marL="63500" marR="1236980">
              <a:lnSpc>
                <a:spcPct val="100000"/>
              </a:lnSpc>
            </a:pPr>
            <a:endParaRPr lang="it-IT" sz="1200" spc="5" dirty="0" smtClean="0">
              <a:solidFill>
                <a:srgbClr val="001F67"/>
              </a:solidFill>
              <a:latin typeface="Trebuchet MS"/>
              <a:cs typeface="Trebuchet MS"/>
            </a:endParaRPr>
          </a:p>
          <a:p>
            <a:pPr marL="63500" marR="1236980">
              <a:lnSpc>
                <a:spcPct val="100000"/>
              </a:lnSpc>
            </a:pPr>
            <a:r>
              <a:rPr lang="it-IT" sz="1200" spc="5" dirty="0" smtClean="0">
                <a:solidFill>
                  <a:srgbClr val="001F67"/>
                </a:solidFill>
                <a:latin typeface="Trebuchet MS"/>
                <a:cs typeface="Trebuchet MS"/>
              </a:rPr>
              <a:t>Il magnesio proviene da due fonti: il sale organico magnesio citrato e l'ingrediente naturale e brevettato </a:t>
            </a:r>
            <a:r>
              <a:rPr lang="it-IT" sz="1200" spc="70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Aqu</a:t>
            </a:r>
            <a:r>
              <a:rPr lang="it-IT" sz="1200" spc="75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a</a:t>
            </a:r>
            <a:r>
              <a:rPr lang="it-IT" sz="1200" spc="-55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m</a:t>
            </a:r>
            <a:r>
              <a:rPr lang="it-IT" sz="1200" spc="-15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i</a:t>
            </a:r>
            <a:r>
              <a:rPr lang="it-IT" sz="1200" spc="25" dirty="0" err="1" smtClean="0">
                <a:solidFill>
                  <a:srgbClr val="001F67"/>
                </a:solidFill>
                <a:latin typeface="Trebuchet MS"/>
                <a:cs typeface="Trebuchet MS"/>
              </a:rPr>
              <a:t>n</a:t>
            </a:r>
            <a:r>
              <a:rPr lang="ru-RU" sz="1200" spc="-22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ТМ</a:t>
            </a:r>
            <a:endParaRPr lang="ru-RU" sz="1200" baseline="24305" dirty="0" smtClean="0">
              <a:latin typeface="Trebuchet MS"/>
              <a:cs typeface="Trebuchet MS"/>
            </a:endParaRPr>
          </a:p>
          <a:p>
            <a:pPr marL="63500" marR="404495">
              <a:lnSpc>
                <a:spcPct val="100000"/>
              </a:lnSpc>
              <a:spcBef>
                <a:spcPts val="100"/>
              </a:spcBef>
            </a:pPr>
            <a:endParaRPr lang="it-IT" sz="1200" spc="5" dirty="0" smtClean="0">
              <a:solidFill>
                <a:srgbClr val="001F67"/>
              </a:solidFill>
              <a:latin typeface="Trebuchet MS"/>
              <a:cs typeface="Trebuchet MS"/>
            </a:endParaRPr>
          </a:p>
          <a:p>
            <a:pPr marL="63500" marR="404495">
              <a:lnSpc>
                <a:spcPct val="100000"/>
              </a:lnSpc>
              <a:spcBef>
                <a:spcPts val="100"/>
              </a:spcBef>
            </a:pPr>
            <a:r>
              <a:rPr lang="it-IT" sz="1200" spc="5" dirty="0" smtClean="0">
                <a:solidFill>
                  <a:srgbClr val="001F67"/>
                </a:solidFill>
                <a:latin typeface="Trebuchet MS"/>
                <a:cs typeface="Trebuchet MS"/>
              </a:rPr>
              <a:t>La formulazione è arricchita con le vitamine D3 e K2, con zinco, silicio e boro, migliorando in tal modo il metabolismo minerale delle ossa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908" y="1626107"/>
            <a:ext cx="429767" cy="42976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6908" y="2273807"/>
            <a:ext cx="429767" cy="429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6908" y="2933700"/>
            <a:ext cx="429767" cy="42976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8968" y="336041"/>
            <a:ext cx="5006340" cy="80278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459"/>
              </a:spcBef>
            </a:pPr>
            <a:r>
              <a:rPr lang="it-IT" spc="25" dirty="0" smtClean="0"/>
              <a:t>Calci-Prime</a:t>
            </a:r>
            <a:r>
              <a:rPr lang="it-IT" spc="25" dirty="0"/>
              <a:t>: vantaggi rispetto al complesso Ca-Mg </a:t>
            </a:r>
            <a:r>
              <a:rPr lang="it-IT" spc="25" dirty="0" smtClean="0"/>
              <a:t>Complex</a:t>
            </a:r>
            <a:endParaRPr spc="105" dirty="0"/>
          </a:p>
        </p:txBody>
      </p:sp>
      <p:sp>
        <p:nvSpPr>
          <p:cNvPr id="3" name="object 3"/>
          <p:cNvSpPr txBox="1"/>
          <p:nvPr/>
        </p:nvSpPr>
        <p:spPr>
          <a:xfrm>
            <a:off x="398779" y="4741570"/>
            <a:ext cx="869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001F67"/>
                </a:solidFill>
                <a:latin typeface="Trebuchet MS"/>
                <a:cs typeface="Trebuchet MS"/>
              </a:rPr>
              <a:t>Calci-Prime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713476" y="0"/>
            <a:ext cx="3430904" cy="5142230"/>
            <a:chOff x="5713476" y="0"/>
            <a:chExt cx="3430904" cy="51422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50708" y="4815840"/>
              <a:ext cx="786383" cy="1371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3476" y="0"/>
              <a:ext cx="3430523" cy="51419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0708" y="4815840"/>
              <a:ext cx="786383" cy="13716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26083" y="1646301"/>
            <a:ext cx="3337560" cy="1146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200" spc="25" dirty="0" smtClean="0">
                <a:solidFill>
                  <a:srgbClr val="001F67"/>
                </a:solidFill>
                <a:latin typeface="Trebuchet MS"/>
                <a:cs typeface="Trebuchet MS"/>
              </a:rPr>
              <a:t>1 dose giornaliera (4 capsule) contiene più calcio (+ 83%) e magnesio (+ 60%)*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it-IT" sz="1200" spc="25" dirty="0" smtClean="0">
              <a:solidFill>
                <a:srgbClr val="001F67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200" spc="25" dirty="0" smtClean="0">
                <a:solidFill>
                  <a:srgbClr val="001F67"/>
                </a:solidFill>
                <a:latin typeface="Trebuchet MS"/>
                <a:cs typeface="Trebuchet MS"/>
              </a:rPr>
              <a:t>Composizione potenziata con zinco e manganese</a:t>
            </a:r>
          </a:p>
          <a:p>
            <a:pPr marL="12700">
              <a:lnSpc>
                <a:spcPct val="100000"/>
              </a:lnSpc>
            </a:pPr>
            <a:endParaRPr sz="12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9234" y="2817337"/>
            <a:ext cx="28467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25" dirty="0" smtClean="0">
                <a:solidFill>
                  <a:srgbClr val="001F67"/>
                </a:solidFill>
                <a:latin typeface="Trebuchet MS"/>
                <a:cs typeface="Trebuchet MS"/>
              </a:rPr>
              <a:t>1</a:t>
            </a:r>
            <a:r>
              <a:rPr lang="it-IT" sz="1200" spc="25" dirty="0" smtClean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lang="it-IT" sz="1200" spc="25" dirty="0">
                <a:solidFill>
                  <a:srgbClr val="001F67"/>
                </a:solidFill>
                <a:latin typeface="Trebuchet MS"/>
                <a:cs typeface="Trebuchet MS"/>
              </a:rPr>
              <a:t>confezione è sufficiente per 30 giorni invece che 22</a:t>
            </a:r>
            <a:endParaRPr sz="1200" spc="25" dirty="0">
              <a:solidFill>
                <a:srgbClr val="001F67"/>
              </a:solidFill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6908" y="1626107"/>
            <a:ext cx="429767" cy="429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5936" y="2219535"/>
            <a:ext cx="429767" cy="42976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8779" y="2792769"/>
            <a:ext cx="429767" cy="43129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397253" y="4611725"/>
            <a:ext cx="4316223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</a:pPr>
            <a:r>
              <a:rPr sz="1000" spc="55" dirty="0" smtClean="0">
                <a:solidFill>
                  <a:srgbClr val="001F66"/>
                </a:solidFill>
                <a:latin typeface="Trebuchet MS"/>
                <a:cs typeface="Trebuchet MS"/>
              </a:rPr>
              <a:t>*</a:t>
            </a:r>
            <a:r>
              <a:rPr lang="it-IT" sz="1000" spc="10" dirty="0" smtClean="0">
                <a:solidFill>
                  <a:srgbClr val="001F66"/>
                </a:solidFill>
                <a:latin typeface="Trebuchet MS"/>
                <a:cs typeface="Trebuchet MS"/>
              </a:rPr>
              <a:t>Ciò compensa la possibile minore biodisponibilità del calcio proveniente dalla forma inorganica del carbonato rispetto al citrato</a:t>
            </a:r>
            <a:r>
              <a:rPr sz="1000" spc="-45" dirty="0" smtClean="0">
                <a:solidFill>
                  <a:srgbClr val="001F66"/>
                </a:solidFill>
                <a:latin typeface="Trebuchet MS"/>
                <a:cs typeface="Trebuchet MS"/>
              </a:rPr>
              <a:t> </a:t>
            </a:r>
            <a:r>
              <a:rPr sz="975" spc="-67" baseline="25641" dirty="0">
                <a:solidFill>
                  <a:srgbClr val="001F66"/>
                </a:solidFill>
                <a:latin typeface="Trebuchet MS"/>
                <a:cs typeface="Trebuchet MS"/>
              </a:rPr>
              <a:t>[25</a:t>
            </a:r>
            <a:r>
              <a:rPr sz="975" spc="-67" baseline="25641" dirty="0" smtClean="0">
                <a:solidFill>
                  <a:srgbClr val="001F66"/>
                </a:solidFill>
                <a:latin typeface="Trebuchet MS"/>
                <a:cs typeface="Trebuchet MS"/>
              </a:rPr>
              <a:t>]</a:t>
            </a:r>
            <a:endParaRPr sz="1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"/>
          <p:cNvGrpSpPr/>
          <p:nvPr/>
        </p:nvGrpSpPr>
        <p:grpSpPr>
          <a:xfrm>
            <a:off x="-5761" y="449"/>
            <a:ext cx="9155522" cy="5142602"/>
            <a:chOff x="0" y="0"/>
            <a:chExt cx="9155521" cy="5142601"/>
          </a:xfrm>
        </p:grpSpPr>
        <p:pic>
          <p:nvPicPr>
            <p:cNvPr id="5" name="DSC02306_Dx0 копия.jpg" descr="DSC02306_Dx0 копия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376" t="10942" r="4404" b="10942"/>
            <a:stretch>
              <a:fillRect/>
            </a:stretch>
          </p:blipFill>
          <p:spPr>
            <a:xfrm>
              <a:off x="0" y="0"/>
              <a:ext cx="9155522" cy="5142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Calci-Prime преза-37.png" descr="Calci-Prime преза-3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832" b="830"/>
            <a:stretch>
              <a:fillRect/>
            </a:stretch>
          </p:blipFill>
          <p:spPr>
            <a:xfrm>
              <a:off x="412200" y="479791"/>
              <a:ext cx="1257302" cy="219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4700" y="1239588"/>
            <a:ext cx="2996565" cy="1331134"/>
          </a:xfrm>
          <a:prstGeom prst="rect">
            <a:avLst/>
          </a:prstGeom>
        </p:spPr>
        <p:txBody>
          <a:bodyPr vert="horz" wrap="square" lIns="0" tIns="274320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2160"/>
              </a:spcBef>
            </a:pPr>
            <a:r>
              <a:rPr sz="4300" spc="90" dirty="0">
                <a:solidFill>
                  <a:schemeClr val="bg1"/>
                </a:solidFill>
              </a:rPr>
              <a:t>Calci-Prime</a:t>
            </a:r>
            <a:endParaRPr sz="4300" dirty="0">
              <a:solidFill>
                <a:schemeClr val="bg1"/>
              </a:solidFill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it-IT" sz="1800" spc="55" dirty="0" smtClean="0">
                <a:solidFill>
                  <a:schemeClr val="bg1"/>
                </a:solidFill>
              </a:rPr>
              <a:t>Il </a:t>
            </a:r>
            <a:r>
              <a:rPr lang="it-IT" sz="1800" spc="55" dirty="0">
                <a:solidFill>
                  <a:schemeClr val="bg1"/>
                </a:solidFill>
              </a:rPr>
              <a:t>tuo sostegno </a:t>
            </a:r>
            <a:r>
              <a:rPr lang="it-IT" sz="1800" spc="55" dirty="0" smtClean="0">
                <a:solidFill>
                  <a:schemeClr val="bg1"/>
                </a:solidFill>
              </a:rPr>
              <a:t>interiore</a:t>
            </a:r>
            <a:endParaRPr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0491" y="336041"/>
            <a:ext cx="467677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25" dirty="0"/>
              <a:t>Studi e letteratura</a:t>
            </a:r>
            <a:endParaRPr spc="2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6907" y="4815840"/>
            <a:ext cx="786383" cy="1371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8482" y="1073911"/>
            <a:ext cx="7967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Shlisky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J,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Mandlik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R,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Askari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S,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et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al.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Calcium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deficiency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worldwide: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prevalence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inadequate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intakes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associated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health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outcomes.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Ann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Y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Acad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Sci.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2022;1512(1):10-28.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3"/>
              </a:rPr>
              <a:t>https://doi.org/10.1111/nyas.14758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19506" y="1054100"/>
            <a:ext cx="120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4" dirty="0">
                <a:solidFill>
                  <a:srgbClr val="001F67"/>
                </a:solidFill>
                <a:latin typeface="Trebuchet MS"/>
                <a:cs typeface="Trebuchet MS"/>
              </a:rPr>
              <a:t>1.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7022" y="4178909"/>
            <a:ext cx="1771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25" dirty="0">
                <a:solidFill>
                  <a:srgbClr val="001F67"/>
                </a:solidFill>
                <a:latin typeface="Trebuchet MS"/>
                <a:cs typeface="Trebuchet MS"/>
              </a:rPr>
              <a:t>11.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8482" y="4198721"/>
            <a:ext cx="79889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Nordin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BE,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Need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AG,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Morris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HA,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Horowitz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M.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The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nature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significance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the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relationship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between</a:t>
            </a:r>
            <a:r>
              <a:rPr sz="900" spc="-7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urinary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sodium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urinary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calcium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in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women.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5" dirty="0">
                <a:solidFill>
                  <a:srgbClr val="001F67"/>
                </a:solidFill>
                <a:latin typeface="Trebuchet MS"/>
                <a:cs typeface="Trebuchet MS"/>
              </a:rPr>
              <a:t>J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Nutr. 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1993;123(9):1615-1622. </a:t>
            </a:r>
            <a:r>
              <a:rPr sz="900" u="sng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4"/>
              </a:rPr>
              <a:t>https://doi.org/10.1093/jn/123.9.1615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6019" y="1439036"/>
            <a:ext cx="8485505" cy="2687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4960" indent="-204470">
              <a:lnSpc>
                <a:spcPts val="1210"/>
              </a:lnSpc>
              <a:buSzPct val="133333"/>
              <a:buFont typeface="Trebuchet MS"/>
              <a:buAutoNum type="arabicPeriod" startAt="2"/>
              <a:tabLst>
                <a:tab pos="315595" algn="l"/>
              </a:tabLst>
            </a:pP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Abou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Neel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EA,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Aljabo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A,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Strange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A,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et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al.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Demineralization-remineralization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dynamics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in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teeth</a:t>
            </a:r>
            <a:r>
              <a:rPr sz="900" spc="-6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bone.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Int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5" dirty="0">
                <a:solidFill>
                  <a:srgbClr val="001F67"/>
                </a:solidFill>
                <a:latin typeface="Trebuchet MS"/>
                <a:cs typeface="Trebuchet MS"/>
              </a:rPr>
              <a:t>J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Nanomedicine.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2016;11:4743-4763.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Published</a:t>
            </a:r>
            <a:endParaRPr sz="900">
              <a:latin typeface="Trebuchet MS"/>
              <a:cs typeface="Trebuchet MS"/>
            </a:endParaRPr>
          </a:p>
          <a:p>
            <a:pPr marL="314960">
              <a:lnSpc>
                <a:spcPts val="1050"/>
              </a:lnSpc>
            </a:pP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2016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Sep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0" dirty="0">
                <a:solidFill>
                  <a:srgbClr val="001F67"/>
                </a:solidFill>
                <a:latin typeface="Trebuchet MS"/>
                <a:cs typeface="Trebuchet MS"/>
              </a:rPr>
              <a:t>19.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5"/>
              </a:rPr>
              <a:t>https://doi.org/10.2147/IJN.S107624</a:t>
            </a:r>
            <a:endParaRPr sz="900">
              <a:latin typeface="Trebuchet MS"/>
              <a:cs typeface="Trebuchet MS"/>
            </a:endParaRPr>
          </a:p>
          <a:p>
            <a:pPr marL="314960" indent="-202565">
              <a:lnSpc>
                <a:spcPct val="100000"/>
              </a:lnSpc>
              <a:spcBef>
                <a:spcPts val="465"/>
              </a:spcBef>
              <a:buSzPct val="133333"/>
              <a:buFont typeface="Trebuchet MS"/>
              <a:buAutoNum type="arabicPeriod" startAt="3"/>
              <a:tabLst>
                <a:tab pos="315595" algn="l"/>
              </a:tabLst>
            </a:pPr>
            <a:r>
              <a:rPr sz="900" spc="90" dirty="0">
                <a:solidFill>
                  <a:srgbClr val="001F67"/>
                </a:solidFill>
                <a:latin typeface="Trebuchet MS"/>
                <a:cs typeface="Trebuchet MS"/>
              </a:rPr>
              <a:t>Wang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CJ,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McCauley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LK.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Osteoporosis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Periodontitis.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Curr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Osteoporos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Rep.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2016;14(6):284-291.</a:t>
            </a:r>
            <a:r>
              <a:rPr sz="900" spc="-2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6"/>
              </a:rPr>
              <a:t>https://doi.org/10.1007/s11914-016-0330-3</a:t>
            </a:r>
            <a:endParaRPr sz="900">
              <a:latin typeface="Trebuchet MS"/>
              <a:cs typeface="Trebuchet MS"/>
            </a:endParaRPr>
          </a:p>
          <a:p>
            <a:pPr marL="314960" indent="-208279">
              <a:lnSpc>
                <a:spcPts val="1410"/>
              </a:lnSpc>
              <a:spcBef>
                <a:spcPts val="334"/>
              </a:spcBef>
              <a:buSzPct val="133333"/>
              <a:buFont typeface="Trebuchet MS"/>
              <a:buAutoNum type="arabicPeriod" startAt="3"/>
              <a:tabLst>
                <a:tab pos="315595" algn="l"/>
              </a:tabLst>
            </a:pP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Südhof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TC.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Calcium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control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neurotransmitter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release.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Cold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Spring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Harb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Perspect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Biol.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2012;4(1):a011353.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Published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2012 </a:t>
            </a:r>
            <a:r>
              <a:rPr sz="900" spc="55" dirty="0">
                <a:solidFill>
                  <a:srgbClr val="001F67"/>
                </a:solidFill>
                <a:latin typeface="Trebuchet MS"/>
                <a:cs typeface="Trebuchet MS"/>
              </a:rPr>
              <a:t>Jan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5" dirty="0">
                <a:solidFill>
                  <a:srgbClr val="001F67"/>
                </a:solidFill>
                <a:latin typeface="Trebuchet MS"/>
                <a:cs typeface="Trebuchet MS"/>
              </a:rPr>
              <a:t>1.</a:t>
            </a:r>
            <a:endParaRPr sz="900">
              <a:latin typeface="Trebuchet MS"/>
              <a:cs typeface="Trebuchet MS"/>
            </a:endParaRPr>
          </a:p>
          <a:p>
            <a:pPr marL="314960">
              <a:lnSpc>
                <a:spcPts val="1050"/>
              </a:lnSpc>
            </a:pPr>
            <a:r>
              <a:rPr sz="9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7"/>
              </a:rPr>
              <a:t>https://doi.org/10.1101/cshperspect.a011353</a:t>
            </a:r>
            <a:endParaRPr sz="900">
              <a:latin typeface="Trebuchet MS"/>
              <a:cs typeface="Trebuchet MS"/>
            </a:endParaRPr>
          </a:p>
          <a:p>
            <a:pPr marL="314960" indent="-203200">
              <a:lnSpc>
                <a:spcPct val="100000"/>
              </a:lnSpc>
              <a:spcBef>
                <a:spcPts val="409"/>
              </a:spcBef>
              <a:buSzPct val="133333"/>
              <a:buFont typeface="Trebuchet MS"/>
              <a:buAutoNum type="arabicPeriod" startAt="5"/>
              <a:tabLst>
                <a:tab pos="315595" algn="l"/>
              </a:tabLst>
            </a:pP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Johnson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JD,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Jennings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R.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Hypocalcemia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5" dirty="0">
                <a:solidFill>
                  <a:srgbClr val="001F67"/>
                </a:solidFill>
                <a:latin typeface="Trebuchet MS"/>
                <a:cs typeface="Trebuchet MS"/>
              </a:rPr>
              <a:t>Cardiac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Arrhythmias.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Am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70" dirty="0">
                <a:solidFill>
                  <a:srgbClr val="001F67"/>
                </a:solidFill>
                <a:latin typeface="Trebuchet MS"/>
                <a:cs typeface="Trebuchet MS"/>
              </a:rPr>
              <a:t>J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Dis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Child.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1968;115(3):373–376.</a:t>
            </a:r>
            <a:r>
              <a:rPr sz="900" spc="-8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8"/>
              </a:rPr>
              <a:t>https://doi.org/10.1001/archpedi.1968.02100010375014</a:t>
            </a:r>
            <a:endParaRPr sz="900">
              <a:latin typeface="Trebuchet MS"/>
              <a:cs typeface="Trebuchet MS"/>
            </a:endParaRPr>
          </a:p>
          <a:p>
            <a:pPr marL="314960" indent="-202565">
              <a:lnSpc>
                <a:spcPct val="100000"/>
              </a:lnSpc>
              <a:spcBef>
                <a:spcPts val="385"/>
              </a:spcBef>
              <a:buSzPct val="133333"/>
              <a:buFont typeface="Trebuchet MS"/>
              <a:buAutoNum type="arabicPeriod" startAt="5"/>
              <a:tabLst>
                <a:tab pos="315595" algn="l"/>
              </a:tabLst>
            </a:pP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Juan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D.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Hypocalcemia.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Differential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diagnosis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mechanisms.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Arch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Intern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Med.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001F67"/>
                </a:solidFill>
                <a:latin typeface="Trebuchet MS"/>
                <a:cs typeface="Trebuchet MS"/>
              </a:rPr>
              <a:t>1979;139(10):1166-1171.</a:t>
            </a:r>
            <a:r>
              <a:rPr sz="900" spc="-6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9"/>
              </a:rPr>
              <a:t>https://doi.org/10.1001/archinte.139.10.1166</a:t>
            </a:r>
            <a:endParaRPr sz="900">
              <a:latin typeface="Trebuchet MS"/>
              <a:cs typeface="Trebuchet MS"/>
            </a:endParaRPr>
          </a:p>
          <a:p>
            <a:pPr marL="314960" indent="-189865">
              <a:lnSpc>
                <a:spcPct val="100000"/>
              </a:lnSpc>
              <a:spcBef>
                <a:spcPts val="340"/>
              </a:spcBef>
              <a:buSzPct val="133333"/>
              <a:buFont typeface="Trebuchet MS"/>
              <a:buAutoNum type="arabicPeriod" startAt="5"/>
              <a:tabLst>
                <a:tab pos="315595" algn="l"/>
              </a:tabLst>
            </a:pP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Oudesluys-Murphy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AM,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0" dirty="0">
                <a:solidFill>
                  <a:srgbClr val="001F67"/>
                </a:solidFill>
                <a:latin typeface="Trebuchet MS"/>
                <a:cs typeface="Trebuchet MS"/>
              </a:rPr>
              <a:t>de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Vries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AC.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Fatigue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due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to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hypocalcaemia.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Lancet.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2002;359(9304):443.</a:t>
            </a:r>
            <a:r>
              <a:rPr sz="900" spc="2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10"/>
              </a:rPr>
              <a:t>https://doi.org/10.1016/s0140-6736(02)07574-8</a:t>
            </a:r>
            <a:endParaRPr sz="900">
              <a:latin typeface="Trebuchet MS"/>
              <a:cs typeface="Trebuchet MS"/>
            </a:endParaRPr>
          </a:p>
          <a:p>
            <a:pPr marL="314960" marR="31750" indent="-205104">
              <a:lnSpc>
                <a:spcPct val="94700"/>
              </a:lnSpc>
              <a:spcBef>
                <a:spcPts val="434"/>
              </a:spcBef>
              <a:buSzPct val="133333"/>
              <a:buFont typeface="Trebuchet MS"/>
              <a:buAutoNum type="arabicPeriod" startAt="5"/>
              <a:tabLst>
                <a:tab pos="315595" algn="l"/>
              </a:tabLst>
            </a:pP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Abdi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001F67"/>
                </a:solidFill>
                <a:latin typeface="Trebuchet MS"/>
                <a:cs typeface="Trebuchet MS"/>
              </a:rPr>
              <a:t>F,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Ozgoli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G,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Rahnemaie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FS.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A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systematic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review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the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role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vitamin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95" dirty="0">
                <a:solidFill>
                  <a:srgbClr val="001F67"/>
                </a:solidFill>
                <a:latin typeface="Trebuchet MS"/>
                <a:cs typeface="Trebuchet MS"/>
              </a:rPr>
              <a:t>D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calcium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in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premenstrual</a:t>
            </a:r>
            <a:r>
              <a:rPr sz="900" spc="-6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syndrome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[published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 correction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0" dirty="0">
                <a:solidFill>
                  <a:srgbClr val="001F67"/>
                </a:solidFill>
                <a:latin typeface="Trebuchet MS"/>
                <a:cs typeface="Trebuchet MS"/>
              </a:rPr>
              <a:t>appears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in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Obstet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Gynecol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Sci.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2020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Mar;63(2):213].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Obstet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Gynecol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Sci.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2019;62(2):73-86.</a:t>
            </a:r>
            <a:r>
              <a:rPr sz="900" spc="-6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11"/>
              </a:rPr>
              <a:t>https://doi.org/10.5468/ogs.2019.62.2.73</a:t>
            </a:r>
            <a:endParaRPr sz="900">
              <a:latin typeface="Trebuchet MS"/>
              <a:cs typeface="Trebuchet MS"/>
            </a:endParaRPr>
          </a:p>
          <a:p>
            <a:pPr marL="314960" marR="768350" indent="-193040">
              <a:lnSpc>
                <a:spcPct val="94700"/>
              </a:lnSpc>
              <a:spcBef>
                <a:spcPts val="565"/>
              </a:spcBef>
              <a:buSzPct val="133333"/>
              <a:buFont typeface="Trebuchet MS"/>
              <a:buAutoNum type="arabicPeriod" startAt="5"/>
              <a:tabLst>
                <a:tab pos="315595" algn="l"/>
              </a:tabLst>
            </a:pP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Institute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for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Quality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Efficiency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in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Health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5" dirty="0">
                <a:solidFill>
                  <a:srgbClr val="001F67"/>
                </a:solidFill>
                <a:latin typeface="Trebuchet MS"/>
                <a:cs typeface="Trebuchet MS"/>
              </a:rPr>
              <a:t>Care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(IQWiG).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How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0" dirty="0">
                <a:solidFill>
                  <a:srgbClr val="001F67"/>
                </a:solidFill>
                <a:latin typeface="Trebuchet MS"/>
                <a:cs typeface="Trebuchet MS"/>
              </a:rPr>
              <a:t>can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I </a:t>
            </a:r>
            <a:r>
              <a:rPr sz="900" spc="45" dirty="0">
                <a:solidFill>
                  <a:srgbClr val="001F67"/>
                </a:solidFill>
                <a:latin typeface="Trebuchet MS"/>
                <a:cs typeface="Trebuchet MS"/>
              </a:rPr>
              <a:t>get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enough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calcium?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5" dirty="0">
                <a:solidFill>
                  <a:srgbClr val="001F67"/>
                </a:solidFill>
                <a:latin typeface="Trebuchet MS"/>
                <a:cs typeface="Trebuchet MS"/>
              </a:rPr>
              <a:t>Updated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October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90" dirty="0">
                <a:solidFill>
                  <a:srgbClr val="001F67"/>
                </a:solidFill>
                <a:latin typeface="Trebuchet MS"/>
                <a:cs typeface="Trebuchet MS"/>
              </a:rPr>
              <a:t>18,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2018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Accessed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March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2,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2023. </a:t>
            </a:r>
            <a:r>
              <a:rPr sz="900" spc="-254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12"/>
              </a:rPr>
              <a:t>https://www.ncbi.nlm.nih.gov/books/NBK279330/</a:t>
            </a:r>
            <a:endParaRPr sz="900">
              <a:latin typeface="Trebuchet MS"/>
              <a:cs typeface="Trebuchet MS"/>
            </a:endParaRPr>
          </a:p>
          <a:p>
            <a:pPr marL="314960" marR="90805" indent="-277495">
              <a:lnSpc>
                <a:spcPct val="94700"/>
              </a:lnSpc>
              <a:spcBef>
                <a:spcPts val="495"/>
              </a:spcBef>
              <a:buSzPct val="133333"/>
              <a:buFont typeface="Trebuchet MS"/>
              <a:buAutoNum type="arabicPeriod" startAt="5"/>
              <a:tabLst>
                <a:tab pos="315595" algn="l"/>
              </a:tabLst>
            </a:pP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Institute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Medicine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(US)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Committee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to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Review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Dietary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Reference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Intakes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for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Vitamin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95" dirty="0">
                <a:solidFill>
                  <a:srgbClr val="001F67"/>
                </a:solidFill>
                <a:latin typeface="Trebuchet MS"/>
                <a:cs typeface="Trebuchet MS"/>
              </a:rPr>
              <a:t>D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Calcium.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Dietary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Reference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Intakes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for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Calcium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Vitamin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D. </a:t>
            </a:r>
            <a:r>
              <a:rPr sz="900" spc="-254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National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Academies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Press;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001F67"/>
                </a:solidFill>
                <a:latin typeface="Trebuchet MS"/>
                <a:cs typeface="Trebuchet MS"/>
              </a:rPr>
              <a:t>2011.</a:t>
            </a:r>
            <a:r>
              <a:rPr sz="900" spc="-2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13"/>
              </a:rPr>
              <a:t>https://doi.org/10.17226/13050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882" y="336041"/>
            <a:ext cx="6260465" cy="80278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459"/>
              </a:spcBef>
            </a:pPr>
            <a:r>
              <a:rPr lang="it-IT" spc="85" dirty="0" smtClean="0"/>
              <a:t>Siamo </a:t>
            </a:r>
            <a:r>
              <a:rPr lang="it-IT" spc="85" dirty="0"/>
              <a:t>tutti diversi e non sempre comprendiamo cosa ci </a:t>
            </a:r>
            <a:r>
              <a:rPr lang="it-IT" spc="85" dirty="0" smtClean="0"/>
              <a:t>accomuna </a:t>
            </a:r>
            <a:r>
              <a:rPr lang="it-IT" spc="85" dirty="0"/>
              <a:t>tutti</a:t>
            </a:r>
            <a:r>
              <a:rPr spc="-185" dirty="0" smtClean="0"/>
              <a:t> </a:t>
            </a:r>
            <a:endParaRPr spc="-35" dirty="0"/>
          </a:p>
        </p:txBody>
      </p:sp>
      <p:sp>
        <p:nvSpPr>
          <p:cNvPr id="3" name="object 3"/>
          <p:cNvSpPr txBox="1"/>
          <p:nvPr/>
        </p:nvSpPr>
        <p:spPr>
          <a:xfrm>
            <a:off x="398779" y="4741570"/>
            <a:ext cx="869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001F67"/>
                </a:solidFill>
                <a:latin typeface="Trebuchet MS"/>
                <a:cs typeface="Trebuchet MS"/>
              </a:rPr>
              <a:t>Calci-Prime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43355" y="4772659"/>
            <a:ext cx="12846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10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2"/>
              </a:rPr>
              <a:t>l</a:t>
            </a:r>
            <a:r>
              <a:rPr lang="it-IT" sz="1000" u="sng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2"/>
              </a:rPr>
              <a:t>eggi lo studio</a:t>
            </a:r>
            <a:endParaRPr sz="1000" dirty="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2103" y="2324100"/>
            <a:ext cx="520065" cy="520065"/>
            <a:chOff x="832103" y="2324100"/>
            <a:chExt cx="520065" cy="520065"/>
          </a:xfrm>
        </p:grpSpPr>
        <p:sp>
          <p:nvSpPr>
            <p:cNvPr id="6" name="object 6"/>
            <p:cNvSpPr/>
            <p:nvPr/>
          </p:nvSpPr>
          <p:spPr>
            <a:xfrm>
              <a:off x="832103" y="2324100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5" h="520064">
                  <a:moveTo>
                    <a:pt x="259842" y="0"/>
                  </a:moveTo>
                  <a:lnTo>
                    <a:pt x="213134" y="4186"/>
                  </a:lnTo>
                  <a:lnTo>
                    <a:pt x="169173" y="16256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6" y="169173"/>
                  </a:lnTo>
                  <a:lnTo>
                    <a:pt x="4186" y="213134"/>
                  </a:lnTo>
                  <a:lnTo>
                    <a:pt x="0" y="259842"/>
                  </a:lnTo>
                  <a:lnTo>
                    <a:pt x="4186" y="306549"/>
                  </a:lnTo>
                  <a:lnTo>
                    <a:pt x="16256" y="350510"/>
                  </a:lnTo>
                  <a:lnTo>
                    <a:pt x="35475" y="390990"/>
                  </a:lnTo>
                  <a:lnTo>
                    <a:pt x="61110" y="427256"/>
                  </a:lnTo>
                  <a:lnTo>
                    <a:pt x="92427" y="458573"/>
                  </a:lnTo>
                  <a:lnTo>
                    <a:pt x="128693" y="484208"/>
                  </a:lnTo>
                  <a:lnTo>
                    <a:pt x="169173" y="503427"/>
                  </a:lnTo>
                  <a:lnTo>
                    <a:pt x="213134" y="515497"/>
                  </a:lnTo>
                  <a:lnTo>
                    <a:pt x="259842" y="519683"/>
                  </a:lnTo>
                  <a:lnTo>
                    <a:pt x="306549" y="515497"/>
                  </a:lnTo>
                  <a:lnTo>
                    <a:pt x="350510" y="503427"/>
                  </a:lnTo>
                  <a:lnTo>
                    <a:pt x="390990" y="484208"/>
                  </a:lnTo>
                  <a:lnTo>
                    <a:pt x="427256" y="458573"/>
                  </a:lnTo>
                  <a:lnTo>
                    <a:pt x="458573" y="427256"/>
                  </a:lnTo>
                  <a:lnTo>
                    <a:pt x="484208" y="390990"/>
                  </a:lnTo>
                  <a:lnTo>
                    <a:pt x="503428" y="350510"/>
                  </a:lnTo>
                  <a:lnTo>
                    <a:pt x="515497" y="306549"/>
                  </a:lnTo>
                  <a:lnTo>
                    <a:pt x="519684" y="259842"/>
                  </a:lnTo>
                  <a:lnTo>
                    <a:pt x="515497" y="213134"/>
                  </a:lnTo>
                  <a:lnTo>
                    <a:pt x="503428" y="169173"/>
                  </a:lnTo>
                  <a:lnTo>
                    <a:pt x="484208" y="128693"/>
                  </a:lnTo>
                  <a:lnTo>
                    <a:pt x="458573" y="92427"/>
                  </a:lnTo>
                  <a:lnTo>
                    <a:pt x="427256" y="61110"/>
                  </a:lnTo>
                  <a:lnTo>
                    <a:pt x="390990" y="35475"/>
                  </a:lnTo>
                  <a:lnTo>
                    <a:pt x="350510" y="16256"/>
                  </a:lnTo>
                  <a:lnTo>
                    <a:pt x="306549" y="4186"/>
                  </a:lnTo>
                  <a:lnTo>
                    <a:pt x="259842" y="0"/>
                  </a:lnTo>
                  <a:close/>
                </a:path>
              </a:pathLst>
            </a:custGeom>
            <a:solidFill>
              <a:srgbClr val="EFF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5735" y="2436876"/>
              <a:ext cx="291084" cy="292607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832103" y="3771900"/>
            <a:ext cx="520065" cy="520065"/>
            <a:chOff x="832103" y="3771900"/>
            <a:chExt cx="520065" cy="520065"/>
          </a:xfrm>
        </p:grpSpPr>
        <p:sp>
          <p:nvSpPr>
            <p:cNvPr id="9" name="object 9"/>
            <p:cNvSpPr/>
            <p:nvPr/>
          </p:nvSpPr>
          <p:spPr>
            <a:xfrm>
              <a:off x="832103" y="3771900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5" h="520064">
                  <a:moveTo>
                    <a:pt x="259842" y="0"/>
                  </a:moveTo>
                  <a:lnTo>
                    <a:pt x="213134" y="4186"/>
                  </a:lnTo>
                  <a:lnTo>
                    <a:pt x="169173" y="16255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6" y="169173"/>
                  </a:lnTo>
                  <a:lnTo>
                    <a:pt x="4186" y="213134"/>
                  </a:lnTo>
                  <a:lnTo>
                    <a:pt x="0" y="259841"/>
                  </a:lnTo>
                  <a:lnTo>
                    <a:pt x="4186" y="306549"/>
                  </a:lnTo>
                  <a:lnTo>
                    <a:pt x="16256" y="350510"/>
                  </a:lnTo>
                  <a:lnTo>
                    <a:pt x="35475" y="390990"/>
                  </a:lnTo>
                  <a:lnTo>
                    <a:pt x="61110" y="427256"/>
                  </a:lnTo>
                  <a:lnTo>
                    <a:pt x="92427" y="458573"/>
                  </a:lnTo>
                  <a:lnTo>
                    <a:pt x="128693" y="484208"/>
                  </a:lnTo>
                  <a:lnTo>
                    <a:pt x="169173" y="503428"/>
                  </a:lnTo>
                  <a:lnTo>
                    <a:pt x="213134" y="515497"/>
                  </a:lnTo>
                  <a:lnTo>
                    <a:pt x="259842" y="519684"/>
                  </a:lnTo>
                  <a:lnTo>
                    <a:pt x="306549" y="515497"/>
                  </a:lnTo>
                  <a:lnTo>
                    <a:pt x="350510" y="503428"/>
                  </a:lnTo>
                  <a:lnTo>
                    <a:pt x="390990" y="484208"/>
                  </a:lnTo>
                  <a:lnTo>
                    <a:pt x="427256" y="458573"/>
                  </a:lnTo>
                  <a:lnTo>
                    <a:pt x="458573" y="427256"/>
                  </a:lnTo>
                  <a:lnTo>
                    <a:pt x="484208" y="390990"/>
                  </a:lnTo>
                  <a:lnTo>
                    <a:pt x="503428" y="350510"/>
                  </a:lnTo>
                  <a:lnTo>
                    <a:pt x="515497" y="306549"/>
                  </a:lnTo>
                  <a:lnTo>
                    <a:pt x="519684" y="259841"/>
                  </a:lnTo>
                  <a:lnTo>
                    <a:pt x="515497" y="213134"/>
                  </a:lnTo>
                  <a:lnTo>
                    <a:pt x="503428" y="169173"/>
                  </a:lnTo>
                  <a:lnTo>
                    <a:pt x="484208" y="128693"/>
                  </a:lnTo>
                  <a:lnTo>
                    <a:pt x="458573" y="92427"/>
                  </a:lnTo>
                  <a:lnTo>
                    <a:pt x="427256" y="61110"/>
                  </a:lnTo>
                  <a:lnTo>
                    <a:pt x="390990" y="35475"/>
                  </a:lnTo>
                  <a:lnTo>
                    <a:pt x="350510" y="16256"/>
                  </a:lnTo>
                  <a:lnTo>
                    <a:pt x="306549" y="4186"/>
                  </a:lnTo>
                  <a:lnTo>
                    <a:pt x="259842" y="0"/>
                  </a:lnTo>
                  <a:close/>
                </a:path>
              </a:pathLst>
            </a:custGeom>
            <a:solidFill>
              <a:srgbClr val="EFF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8115" y="3866388"/>
              <a:ext cx="329184" cy="330708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832103" y="1600200"/>
            <a:ext cx="520065" cy="520065"/>
            <a:chOff x="832103" y="1600200"/>
            <a:chExt cx="520065" cy="520065"/>
          </a:xfrm>
        </p:grpSpPr>
        <p:sp>
          <p:nvSpPr>
            <p:cNvPr id="12" name="object 12"/>
            <p:cNvSpPr/>
            <p:nvPr/>
          </p:nvSpPr>
          <p:spPr>
            <a:xfrm>
              <a:off x="832103" y="1600200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5" h="520064">
                  <a:moveTo>
                    <a:pt x="259842" y="0"/>
                  </a:moveTo>
                  <a:lnTo>
                    <a:pt x="213134" y="4186"/>
                  </a:lnTo>
                  <a:lnTo>
                    <a:pt x="169173" y="16255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6" y="169173"/>
                  </a:lnTo>
                  <a:lnTo>
                    <a:pt x="4186" y="213134"/>
                  </a:lnTo>
                  <a:lnTo>
                    <a:pt x="0" y="259841"/>
                  </a:lnTo>
                  <a:lnTo>
                    <a:pt x="4186" y="306549"/>
                  </a:lnTo>
                  <a:lnTo>
                    <a:pt x="16256" y="350510"/>
                  </a:lnTo>
                  <a:lnTo>
                    <a:pt x="35475" y="390990"/>
                  </a:lnTo>
                  <a:lnTo>
                    <a:pt x="61110" y="427256"/>
                  </a:lnTo>
                  <a:lnTo>
                    <a:pt x="92427" y="458573"/>
                  </a:lnTo>
                  <a:lnTo>
                    <a:pt x="128693" y="484208"/>
                  </a:lnTo>
                  <a:lnTo>
                    <a:pt x="169173" y="503427"/>
                  </a:lnTo>
                  <a:lnTo>
                    <a:pt x="213134" y="515497"/>
                  </a:lnTo>
                  <a:lnTo>
                    <a:pt x="259842" y="519683"/>
                  </a:lnTo>
                  <a:lnTo>
                    <a:pt x="306549" y="515497"/>
                  </a:lnTo>
                  <a:lnTo>
                    <a:pt x="350510" y="503427"/>
                  </a:lnTo>
                  <a:lnTo>
                    <a:pt x="390990" y="484208"/>
                  </a:lnTo>
                  <a:lnTo>
                    <a:pt x="427256" y="458573"/>
                  </a:lnTo>
                  <a:lnTo>
                    <a:pt x="458573" y="427256"/>
                  </a:lnTo>
                  <a:lnTo>
                    <a:pt x="484208" y="390990"/>
                  </a:lnTo>
                  <a:lnTo>
                    <a:pt x="503428" y="350510"/>
                  </a:lnTo>
                  <a:lnTo>
                    <a:pt x="515497" y="306549"/>
                  </a:lnTo>
                  <a:lnTo>
                    <a:pt x="519684" y="259841"/>
                  </a:lnTo>
                  <a:lnTo>
                    <a:pt x="515497" y="213134"/>
                  </a:lnTo>
                  <a:lnTo>
                    <a:pt x="503428" y="169173"/>
                  </a:lnTo>
                  <a:lnTo>
                    <a:pt x="484208" y="128693"/>
                  </a:lnTo>
                  <a:lnTo>
                    <a:pt x="458573" y="92427"/>
                  </a:lnTo>
                  <a:lnTo>
                    <a:pt x="427256" y="61110"/>
                  </a:lnTo>
                  <a:lnTo>
                    <a:pt x="390990" y="35475"/>
                  </a:lnTo>
                  <a:lnTo>
                    <a:pt x="350510" y="16255"/>
                  </a:lnTo>
                  <a:lnTo>
                    <a:pt x="306549" y="4186"/>
                  </a:lnTo>
                  <a:lnTo>
                    <a:pt x="259842" y="0"/>
                  </a:lnTo>
                  <a:close/>
                </a:path>
              </a:pathLst>
            </a:custGeom>
            <a:solidFill>
              <a:srgbClr val="EFF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5735" y="1712976"/>
              <a:ext cx="303275" cy="30480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832103" y="3048000"/>
            <a:ext cx="520065" cy="520065"/>
            <a:chOff x="832103" y="3048000"/>
            <a:chExt cx="520065" cy="520065"/>
          </a:xfrm>
        </p:grpSpPr>
        <p:sp>
          <p:nvSpPr>
            <p:cNvPr id="15" name="object 15"/>
            <p:cNvSpPr/>
            <p:nvPr/>
          </p:nvSpPr>
          <p:spPr>
            <a:xfrm>
              <a:off x="832103" y="3048000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5" h="520064">
                  <a:moveTo>
                    <a:pt x="259842" y="0"/>
                  </a:moveTo>
                  <a:lnTo>
                    <a:pt x="213134" y="4186"/>
                  </a:lnTo>
                  <a:lnTo>
                    <a:pt x="169173" y="16256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6" y="169173"/>
                  </a:lnTo>
                  <a:lnTo>
                    <a:pt x="4186" y="213134"/>
                  </a:lnTo>
                  <a:lnTo>
                    <a:pt x="0" y="259842"/>
                  </a:lnTo>
                  <a:lnTo>
                    <a:pt x="4186" y="306549"/>
                  </a:lnTo>
                  <a:lnTo>
                    <a:pt x="16256" y="350510"/>
                  </a:lnTo>
                  <a:lnTo>
                    <a:pt x="35475" y="390990"/>
                  </a:lnTo>
                  <a:lnTo>
                    <a:pt x="61110" y="427256"/>
                  </a:lnTo>
                  <a:lnTo>
                    <a:pt x="92427" y="458573"/>
                  </a:lnTo>
                  <a:lnTo>
                    <a:pt x="128693" y="484208"/>
                  </a:lnTo>
                  <a:lnTo>
                    <a:pt x="169173" y="503428"/>
                  </a:lnTo>
                  <a:lnTo>
                    <a:pt x="213134" y="515497"/>
                  </a:lnTo>
                  <a:lnTo>
                    <a:pt x="259842" y="519684"/>
                  </a:lnTo>
                  <a:lnTo>
                    <a:pt x="306549" y="515497"/>
                  </a:lnTo>
                  <a:lnTo>
                    <a:pt x="350510" y="503428"/>
                  </a:lnTo>
                  <a:lnTo>
                    <a:pt x="390990" y="484208"/>
                  </a:lnTo>
                  <a:lnTo>
                    <a:pt x="427256" y="458573"/>
                  </a:lnTo>
                  <a:lnTo>
                    <a:pt x="458573" y="427256"/>
                  </a:lnTo>
                  <a:lnTo>
                    <a:pt x="484208" y="390990"/>
                  </a:lnTo>
                  <a:lnTo>
                    <a:pt x="503428" y="350510"/>
                  </a:lnTo>
                  <a:lnTo>
                    <a:pt x="515497" y="306549"/>
                  </a:lnTo>
                  <a:lnTo>
                    <a:pt x="519684" y="259842"/>
                  </a:lnTo>
                  <a:lnTo>
                    <a:pt x="515497" y="213134"/>
                  </a:lnTo>
                  <a:lnTo>
                    <a:pt x="503428" y="169173"/>
                  </a:lnTo>
                  <a:lnTo>
                    <a:pt x="484208" y="128693"/>
                  </a:lnTo>
                  <a:lnTo>
                    <a:pt x="458573" y="92427"/>
                  </a:lnTo>
                  <a:lnTo>
                    <a:pt x="427256" y="61110"/>
                  </a:lnTo>
                  <a:lnTo>
                    <a:pt x="390990" y="35475"/>
                  </a:lnTo>
                  <a:lnTo>
                    <a:pt x="350510" y="16256"/>
                  </a:lnTo>
                  <a:lnTo>
                    <a:pt x="306549" y="4186"/>
                  </a:lnTo>
                  <a:lnTo>
                    <a:pt x="259842" y="0"/>
                  </a:lnTo>
                  <a:close/>
                </a:path>
              </a:pathLst>
            </a:custGeom>
            <a:solidFill>
              <a:srgbClr val="EFF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4023" y="3168395"/>
              <a:ext cx="277368" cy="27889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025897" y="2589733"/>
            <a:ext cx="2818130" cy="11721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100"/>
              </a:spcBef>
            </a:pPr>
            <a:r>
              <a:rPr sz="2700" spc="60" dirty="0">
                <a:solidFill>
                  <a:srgbClr val="001F66"/>
                </a:solidFill>
                <a:latin typeface="Trebuchet MS"/>
                <a:cs typeface="Trebuchet MS"/>
              </a:rPr>
              <a:t>[Ca]</a:t>
            </a:r>
            <a:endParaRPr sz="2700" dirty="0">
              <a:latin typeface="Trebuchet MS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60"/>
              </a:spcBef>
            </a:pPr>
            <a:r>
              <a:rPr sz="1500" spc="40" dirty="0">
                <a:solidFill>
                  <a:srgbClr val="001F66"/>
                </a:solidFill>
                <a:latin typeface="Trebuchet MS"/>
                <a:cs typeface="Trebuchet MS"/>
              </a:rPr>
              <a:t>Calcium</a:t>
            </a:r>
            <a:endParaRPr sz="1500" dirty="0">
              <a:latin typeface="Trebuchet MS"/>
              <a:cs typeface="Trebuchet MS"/>
            </a:endParaRPr>
          </a:p>
          <a:p>
            <a:pPr marL="48260" marR="30480">
              <a:lnSpc>
                <a:spcPct val="100000"/>
              </a:lnSpc>
              <a:spcBef>
                <a:spcPts val="260"/>
              </a:spcBef>
            </a:pPr>
            <a:r>
              <a:rPr sz="1500" spc="100" dirty="0">
                <a:solidFill>
                  <a:srgbClr val="001F66"/>
                </a:solidFill>
                <a:latin typeface="Trebuchet MS"/>
                <a:cs typeface="Trebuchet MS"/>
              </a:rPr>
              <a:t>~</a:t>
            </a:r>
            <a:r>
              <a:rPr sz="1500" spc="-85" dirty="0">
                <a:solidFill>
                  <a:srgbClr val="001F66"/>
                </a:solidFill>
                <a:latin typeface="Trebuchet MS"/>
                <a:cs typeface="Trebuchet MS"/>
              </a:rPr>
              <a:t> </a:t>
            </a:r>
            <a:r>
              <a:rPr sz="1500" spc="-55" dirty="0">
                <a:solidFill>
                  <a:srgbClr val="001F66"/>
                </a:solidFill>
                <a:latin typeface="Trebuchet MS"/>
                <a:cs typeface="Trebuchet MS"/>
              </a:rPr>
              <a:t>3,5</a:t>
            </a:r>
            <a:r>
              <a:rPr sz="1500" spc="-70" dirty="0">
                <a:solidFill>
                  <a:srgbClr val="001F66"/>
                </a:solidFill>
                <a:latin typeface="Trebuchet MS"/>
                <a:cs typeface="Trebuchet MS"/>
              </a:rPr>
              <a:t> </a:t>
            </a:r>
            <a:r>
              <a:rPr lang="it-IT" sz="1500" spc="-50" dirty="0" smtClean="0">
                <a:solidFill>
                  <a:srgbClr val="001F66"/>
                </a:solidFill>
                <a:latin typeface="Trebuchet MS"/>
                <a:cs typeface="Trebuchet MS"/>
              </a:rPr>
              <a:t>miliardi di persone sono a rischio di carenza di calcio</a:t>
            </a:r>
            <a:r>
              <a:rPr lang="it-IT" sz="1500" spc="-50" dirty="0">
                <a:solidFill>
                  <a:srgbClr val="001F66"/>
                </a:solidFill>
                <a:latin typeface="Trebuchet MS"/>
                <a:cs typeface="Trebuchet MS"/>
              </a:rPr>
              <a:t> </a:t>
            </a:r>
            <a:r>
              <a:rPr sz="1500" spc="-195" baseline="25000" dirty="0" smtClean="0">
                <a:solidFill>
                  <a:srgbClr val="001F66"/>
                </a:solidFill>
                <a:latin typeface="Trebuchet MS"/>
                <a:cs typeface="Trebuchet MS"/>
              </a:rPr>
              <a:t>[1]</a:t>
            </a:r>
            <a:endParaRPr sz="1500" baseline="25000" dirty="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5419" y="1490472"/>
            <a:ext cx="4037076" cy="279654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6907" y="4815840"/>
            <a:ext cx="786383" cy="1371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2579" y="4332528"/>
            <a:ext cx="4792980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95" dirty="0">
                <a:solidFill>
                  <a:srgbClr val="001F67"/>
                </a:solidFill>
                <a:latin typeface="Trebuchet MS"/>
                <a:cs typeface="Trebuchet MS"/>
              </a:rPr>
              <a:t>22.</a:t>
            </a:r>
            <a:r>
              <a:rPr sz="1200" b="1" spc="3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Science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60" dirty="0">
                <a:solidFill>
                  <a:srgbClr val="001F67"/>
                </a:solidFill>
                <a:latin typeface="Trebuchet MS"/>
                <a:cs typeface="Trebuchet MS"/>
              </a:rPr>
              <a:t>–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MenaQ7.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MenaQ7.</a:t>
            </a:r>
            <a:r>
              <a:rPr sz="900" spc="-6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Accessed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March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2,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2023.</a:t>
            </a:r>
            <a:r>
              <a:rPr sz="900" spc="-2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3"/>
              </a:rPr>
              <a:t>https://menaq7.com/science/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66801" y="1045781"/>
            <a:ext cx="8434070" cy="285305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53060" indent="-271145">
              <a:lnSpc>
                <a:spcPct val="100000"/>
              </a:lnSpc>
              <a:spcBef>
                <a:spcPts val="170"/>
              </a:spcBef>
              <a:buSzPct val="133333"/>
              <a:buFont typeface="Trebuchet MS"/>
              <a:buAutoNum type="arabicPeriod" startAt="12"/>
              <a:tabLst>
                <a:tab pos="353695" algn="l"/>
              </a:tabLst>
            </a:pP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Haber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PS,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Kortt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NC.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Alcohol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use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disorder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the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gut.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Addiction.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2021;116(3):658-667.</a:t>
            </a:r>
            <a:r>
              <a:rPr sz="900" spc="-6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4"/>
              </a:rPr>
              <a:t>https://doi.org/10.1111/add.15147</a:t>
            </a:r>
            <a:endParaRPr sz="900">
              <a:latin typeface="Trebuchet MS"/>
              <a:cs typeface="Trebuchet MS"/>
            </a:endParaRPr>
          </a:p>
          <a:p>
            <a:pPr marL="353060" indent="-269875">
              <a:lnSpc>
                <a:spcPct val="100000"/>
              </a:lnSpc>
              <a:spcBef>
                <a:spcPts val="434"/>
              </a:spcBef>
              <a:buSzPct val="133333"/>
              <a:buFont typeface="Trebuchet MS"/>
              <a:buAutoNum type="arabicPeriod" startAt="12"/>
              <a:tabLst>
                <a:tab pos="353695" algn="l"/>
              </a:tabLst>
            </a:pP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Heaney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RP,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Rafferty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001F67"/>
                </a:solidFill>
                <a:latin typeface="Trebuchet MS"/>
                <a:cs typeface="Trebuchet MS"/>
              </a:rPr>
              <a:t>K.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5" dirty="0">
                <a:solidFill>
                  <a:srgbClr val="001F67"/>
                </a:solidFill>
                <a:latin typeface="Trebuchet MS"/>
                <a:cs typeface="Trebuchet MS"/>
              </a:rPr>
              <a:t>Carbonated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beverages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urinary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calcium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excretion.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Am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5" dirty="0">
                <a:solidFill>
                  <a:srgbClr val="001F67"/>
                </a:solidFill>
                <a:latin typeface="Trebuchet MS"/>
                <a:cs typeface="Trebuchet MS"/>
              </a:rPr>
              <a:t>J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Clin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Nutr.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2001;74(3):343-347.</a:t>
            </a:r>
            <a:r>
              <a:rPr sz="900" spc="-2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5"/>
              </a:rPr>
              <a:t>https://doi.org/10.1093/ajcn/74.3.343</a:t>
            </a:r>
            <a:endParaRPr sz="900">
              <a:latin typeface="Trebuchet MS"/>
              <a:cs typeface="Trebuchet MS"/>
            </a:endParaRPr>
          </a:p>
          <a:p>
            <a:pPr marL="353060" marR="874394" indent="-274955">
              <a:lnSpc>
                <a:spcPct val="94700"/>
              </a:lnSpc>
              <a:spcBef>
                <a:spcPts val="409"/>
              </a:spcBef>
              <a:buSzPct val="133333"/>
              <a:buFont typeface="Trebuchet MS"/>
              <a:buAutoNum type="arabicPeriod" startAt="12"/>
              <a:tabLst>
                <a:tab pos="353695" algn="l"/>
              </a:tabLst>
            </a:pP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Klesges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RC,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5" dirty="0">
                <a:solidFill>
                  <a:srgbClr val="001F67"/>
                </a:solidFill>
                <a:latin typeface="Trebuchet MS"/>
                <a:cs typeface="Trebuchet MS"/>
              </a:rPr>
              <a:t>Ward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KD,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Shelton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ML,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et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al.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Changes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in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bone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mineral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content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in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male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athletes.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Mechanisms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action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intervention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effects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[published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correction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0" dirty="0">
                <a:solidFill>
                  <a:srgbClr val="001F67"/>
                </a:solidFill>
                <a:latin typeface="Trebuchet MS"/>
                <a:cs typeface="Trebuchet MS"/>
              </a:rPr>
              <a:t>appears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in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0" dirty="0">
                <a:solidFill>
                  <a:srgbClr val="001F67"/>
                </a:solidFill>
                <a:latin typeface="Trebuchet MS"/>
                <a:cs typeface="Trebuchet MS"/>
              </a:rPr>
              <a:t>JAMA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1997 </a:t>
            </a:r>
            <a:r>
              <a:rPr sz="900" spc="55" dirty="0">
                <a:solidFill>
                  <a:srgbClr val="001F67"/>
                </a:solidFill>
                <a:latin typeface="Trebuchet MS"/>
                <a:cs typeface="Trebuchet MS"/>
              </a:rPr>
              <a:t>Jan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001F67"/>
                </a:solidFill>
                <a:latin typeface="Trebuchet MS"/>
                <a:cs typeface="Trebuchet MS"/>
              </a:rPr>
              <a:t>1;277(1):24].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JAMA.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1996;276(3):226-230.</a:t>
            </a:r>
            <a:r>
              <a:rPr sz="900" spc="-5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6"/>
              </a:rPr>
              <a:t>http://doi.org/10.1001/jama.1996.03540030060033</a:t>
            </a:r>
            <a:endParaRPr sz="900">
              <a:latin typeface="Trebuchet MS"/>
              <a:cs typeface="Trebuchet MS"/>
            </a:endParaRPr>
          </a:p>
          <a:p>
            <a:pPr marL="410209" indent="-327660">
              <a:lnSpc>
                <a:spcPct val="100000"/>
              </a:lnSpc>
              <a:spcBef>
                <a:spcPts val="365"/>
              </a:spcBef>
              <a:buSzPct val="133333"/>
              <a:buFont typeface="Trebuchet MS"/>
              <a:buAutoNum type="arabicPeriod" startAt="12"/>
              <a:tabLst>
                <a:tab pos="410209" algn="l"/>
                <a:tab pos="410845" algn="l"/>
              </a:tabLst>
            </a:pP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Heaney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RP.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Advances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in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therapy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for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osteoporosis.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Clin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Med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Res.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2003;1(2):93-99.</a:t>
            </a:r>
            <a:r>
              <a:rPr sz="900" spc="-4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7"/>
              </a:rPr>
              <a:t>https://doi.org/10.3121/cmr.1.2.93</a:t>
            </a:r>
            <a:endParaRPr sz="900">
              <a:latin typeface="Trebuchet MS"/>
              <a:cs typeface="Trebuchet MS"/>
            </a:endParaRPr>
          </a:p>
          <a:p>
            <a:pPr marL="353060" marR="1258570" indent="-269240">
              <a:lnSpc>
                <a:spcPct val="94700"/>
              </a:lnSpc>
              <a:spcBef>
                <a:spcPts val="365"/>
              </a:spcBef>
              <a:buSzPct val="133333"/>
              <a:buFont typeface="Trebuchet MS"/>
              <a:buAutoNum type="arabicPeriod" startAt="12"/>
              <a:tabLst>
                <a:tab pos="353695" algn="l"/>
              </a:tabLst>
            </a:pP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Azuma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001F67"/>
                </a:solidFill>
                <a:latin typeface="Trebuchet MS"/>
                <a:cs typeface="Trebuchet MS"/>
              </a:rPr>
              <a:t>K,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Adachi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Y,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Hayashi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H,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Kubo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KY.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Chronic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Psychological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Stress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70" dirty="0">
                <a:solidFill>
                  <a:srgbClr val="001F67"/>
                </a:solidFill>
                <a:latin typeface="Trebuchet MS"/>
                <a:cs typeface="Trebuchet MS"/>
              </a:rPr>
              <a:t>as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95" dirty="0">
                <a:solidFill>
                  <a:srgbClr val="001F67"/>
                </a:solidFill>
                <a:latin typeface="Trebuchet MS"/>
                <a:cs typeface="Trebuchet MS"/>
              </a:rPr>
              <a:t>a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Risk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Factor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Osteoporosis.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5" dirty="0">
                <a:solidFill>
                  <a:srgbClr val="001F67"/>
                </a:solidFill>
                <a:latin typeface="Trebuchet MS"/>
                <a:cs typeface="Trebuchet MS"/>
              </a:rPr>
              <a:t>J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UOEH.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2015;37(4):245-253. </a:t>
            </a:r>
            <a:r>
              <a:rPr sz="900" spc="-26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8"/>
              </a:rPr>
              <a:t>https://doi.org/10.7888/juoeh.37.245</a:t>
            </a:r>
            <a:endParaRPr sz="900">
              <a:latin typeface="Trebuchet MS"/>
              <a:cs typeface="Trebuchet MS"/>
            </a:endParaRPr>
          </a:p>
          <a:p>
            <a:pPr marL="353060" marR="43180" indent="-256540">
              <a:lnSpc>
                <a:spcPct val="94700"/>
              </a:lnSpc>
              <a:spcBef>
                <a:spcPts val="540"/>
              </a:spcBef>
              <a:buSzPct val="133333"/>
              <a:buFont typeface="Trebuchet MS"/>
              <a:buAutoNum type="arabicPeriod" startAt="12"/>
              <a:tabLst>
                <a:tab pos="353695" algn="l"/>
              </a:tabLst>
            </a:pP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Barry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DW,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Hansen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KC,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van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Pelt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RE,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Witten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M,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Wolfe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P,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Kohrt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WM.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Acute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calcium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ingestion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attenuates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exercise-induced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disruption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calcium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homeostasis. </a:t>
            </a:r>
            <a:r>
              <a:rPr sz="900" spc="-254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Med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Sci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Sports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Exerc.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2011;43(4):617-623.</a:t>
            </a:r>
            <a:r>
              <a:rPr sz="900" spc="-4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9"/>
              </a:rPr>
              <a:t>https://doi.org/10.1249/MSS.0b013e3181f79fa8</a:t>
            </a:r>
            <a:endParaRPr sz="900">
              <a:latin typeface="Trebuchet MS"/>
              <a:cs typeface="Trebuchet MS"/>
            </a:endParaRPr>
          </a:p>
          <a:p>
            <a:pPr marL="353060" marR="76200" indent="-302895">
              <a:lnSpc>
                <a:spcPct val="94900"/>
              </a:lnSpc>
              <a:spcBef>
                <a:spcPts val="490"/>
              </a:spcBef>
              <a:buSzPct val="133333"/>
              <a:buFont typeface="Trebuchet MS"/>
              <a:buAutoNum type="arabicPeriod" startAt="12"/>
              <a:tabLst>
                <a:tab pos="353695" algn="l"/>
              </a:tabLst>
            </a:pP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Frestedt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JL,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Kuskowski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MA,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Zenk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JL.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A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natural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5" dirty="0">
                <a:solidFill>
                  <a:srgbClr val="001F67"/>
                </a:solidFill>
                <a:latin typeface="Trebuchet MS"/>
                <a:cs typeface="Trebuchet MS"/>
              </a:rPr>
              <a:t>seaweed</a:t>
            </a:r>
            <a:r>
              <a:rPr sz="900" spc="-7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derived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mineral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supplement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(Aquamin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F)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for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knee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osteoarthritis: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95" dirty="0">
                <a:solidFill>
                  <a:srgbClr val="001F67"/>
                </a:solidFill>
                <a:latin typeface="Trebuchet MS"/>
                <a:cs typeface="Trebuchet MS"/>
              </a:rPr>
              <a:t>a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randomised,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placebo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controlled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pilot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study.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Nutr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J. 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2009;8:7.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Published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5" dirty="0">
                <a:solidFill>
                  <a:srgbClr val="001F67"/>
                </a:solidFill>
                <a:latin typeface="Trebuchet MS"/>
                <a:cs typeface="Trebuchet MS"/>
              </a:rPr>
              <a:t>2009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Feb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001F67"/>
                </a:solidFill>
                <a:latin typeface="Trebuchet MS"/>
                <a:cs typeface="Trebuchet MS"/>
              </a:rPr>
              <a:t>2.</a:t>
            </a:r>
            <a:r>
              <a:rPr sz="900" spc="-2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10"/>
              </a:rPr>
              <a:t>https://doi.org/10.1186/1475-2891-8-7</a:t>
            </a:r>
            <a:endParaRPr sz="900">
              <a:latin typeface="Trebuchet MS"/>
              <a:cs typeface="Trebuchet MS"/>
            </a:endParaRPr>
          </a:p>
          <a:p>
            <a:pPr marL="353060" marR="523240" indent="-259715">
              <a:lnSpc>
                <a:spcPct val="94700"/>
              </a:lnSpc>
              <a:spcBef>
                <a:spcPts val="465"/>
              </a:spcBef>
              <a:buSzPct val="133333"/>
              <a:buFont typeface="Trebuchet MS"/>
              <a:buAutoNum type="arabicPeriod" startAt="12"/>
              <a:tabLst>
                <a:tab pos="353695" algn="l"/>
              </a:tabLst>
            </a:pP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Cronin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BE,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Allsopp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PJ,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Slevin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MM,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et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al.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Effects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supplementation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with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95" dirty="0">
                <a:solidFill>
                  <a:srgbClr val="001F67"/>
                </a:solidFill>
                <a:latin typeface="Trebuchet MS"/>
                <a:cs typeface="Trebuchet MS"/>
              </a:rPr>
              <a:t>a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calcium-rich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marine-derived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multi-mineral</a:t>
            </a:r>
            <a:r>
              <a:rPr sz="900" spc="-6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supplement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short-chain </a:t>
            </a:r>
            <a:r>
              <a:rPr sz="900" spc="-254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fructo-oligosaccharides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on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serum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lipids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in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postmenopausal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women.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Br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5" dirty="0">
                <a:solidFill>
                  <a:srgbClr val="001F67"/>
                </a:solidFill>
                <a:latin typeface="Trebuchet MS"/>
                <a:cs typeface="Trebuchet MS"/>
              </a:rPr>
              <a:t>J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Nutr.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2016;115(4):658-665.</a:t>
            </a:r>
            <a:r>
              <a:rPr sz="900" spc="-4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11"/>
              </a:rPr>
              <a:t>https://doi.org/10.1017/S0007114515004948</a:t>
            </a:r>
            <a:endParaRPr sz="900">
              <a:latin typeface="Trebuchet MS"/>
              <a:cs typeface="Trebuchet MS"/>
            </a:endParaRPr>
          </a:p>
          <a:p>
            <a:pPr marL="353060" marR="1670685" indent="-290195">
              <a:lnSpc>
                <a:spcPct val="94700"/>
              </a:lnSpc>
              <a:spcBef>
                <a:spcPts val="490"/>
              </a:spcBef>
              <a:buSzPct val="133333"/>
              <a:buFont typeface="Trebuchet MS"/>
              <a:buAutoNum type="arabicPeriod" startAt="12"/>
              <a:tabLst>
                <a:tab pos="353695" algn="l"/>
              </a:tabLst>
            </a:pPr>
            <a:r>
              <a:rPr sz="900" spc="50" dirty="0">
                <a:solidFill>
                  <a:srgbClr val="001F67"/>
                </a:solidFill>
                <a:latin typeface="Trebuchet MS"/>
                <a:cs typeface="Trebuchet MS"/>
              </a:rPr>
              <a:t>de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Baaij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JH,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Hoenderop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JG,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Bindels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RJ.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Magnesium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in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man: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implications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for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health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and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disease.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Physiol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Rev.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2015;95(1):1-46. </a:t>
            </a:r>
            <a:r>
              <a:rPr sz="900" spc="-4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12"/>
              </a:rPr>
              <a:t>https://doi.org/10.1152/physrev.00012.2014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638" y="3950309"/>
            <a:ext cx="201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5" dirty="0">
                <a:solidFill>
                  <a:srgbClr val="001F67"/>
                </a:solidFill>
                <a:latin typeface="Trebuchet MS"/>
                <a:cs typeface="Trebuchet MS"/>
              </a:rPr>
              <a:t>21.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7568" y="3970121"/>
            <a:ext cx="7235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Uwitonze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AM,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Ojeh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N,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Murererehe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J,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Atfi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A,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Razzaque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MS.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Zinc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5" dirty="0">
                <a:solidFill>
                  <a:srgbClr val="001F67"/>
                </a:solidFill>
                <a:latin typeface="Trebuchet MS"/>
                <a:cs typeface="Trebuchet MS"/>
              </a:rPr>
              <a:t>Adequacy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Is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Essential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for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the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Maintenance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Optimal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Oral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Health.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Nutrients. </a:t>
            </a:r>
            <a:r>
              <a:rPr sz="900" spc="-254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2020;12(4):949.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Published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2020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Mar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30.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13"/>
              </a:rPr>
              <a:t>https://doi.org/10.3390/nu12040949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0491" y="336041"/>
            <a:ext cx="467677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25" dirty="0"/>
              <a:t>Studi e letteratura</a:t>
            </a:r>
            <a:endParaRPr spc="165" dirty="0">
              <a:solidFill>
                <a:srgbClr val="001F67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6907" y="4815840"/>
            <a:ext cx="786383" cy="1371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9341" y="1092834"/>
            <a:ext cx="8494395" cy="1045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790" indent="-284480">
              <a:lnSpc>
                <a:spcPts val="1210"/>
              </a:lnSpc>
              <a:buSzPct val="133333"/>
              <a:buFont typeface="Trebuchet MS"/>
              <a:buAutoNum type="arabicPeriod" startAt="23"/>
              <a:tabLst>
                <a:tab pos="352425" algn="l"/>
              </a:tabLst>
            </a:pP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Rondanelli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M,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Faliva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MA,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Peroni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G,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et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al.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Pivotal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role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boron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supplementation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0" dirty="0">
                <a:solidFill>
                  <a:srgbClr val="001F67"/>
                </a:solidFill>
                <a:latin typeface="Trebuchet MS"/>
                <a:cs typeface="Trebuchet MS"/>
              </a:rPr>
              <a:t>on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bone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health: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A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narrative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review.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5" dirty="0">
                <a:solidFill>
                  <a:srgbClr val="001F67"/>
                </a:solidFill>
                <a:latin typeface="Trebuchet MS"/>
                <a:cs typeface="Trebuchet MS"/>
              </a:rPr>
              <a:t>J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Trace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Elem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Med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Biol.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2020;62:126577.</a:t>
            </a:r>
            <a:endParaRPr sz="900">
              <a:latin typeface="Trebuchet MS"/>
              <a:cs typeface="Trebuchet MS"/>
            </a:endParaRPr>
          </a:p>
          <a:p>
            <a:pPr marL="351790">
              <a:lnSpc>
                <a:spcPts val="1050"/>
              </a:lnSpc>
            </a:pPr>
            <a:r>
              <a:rPr sz="9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3"/>
              </a:rPr>
              <a:t>https://doi.org/10.1016/j.jtemb.2020.126577</a:t>
            </a:r>
            <a:endParaRPr sz="900">
              <a:latin typeface="Trebuchet MS"/>
              <a:cs typeface="Trebuchet MS"/>
            </a:endParaRPr>
          </a:p>
          <a:p>
            <a:pPr marL="351790" marR="467995" indent="-288925">
              <a:lnSpc>
                <a:spcPct val="94700"/>
              </a:lnSpc>
              <a:spcBef>
                <a:spcPts val="565"/>
              </a:spcBef>
              <a:buSzPct val="133333"/>
              <a:buFont typeface="Trebuchet MS"/>
              <a:buAutoNum type="arabicPeriod" startAt="24"/>
              <a:tabLst>
                <a:tab pos="352425" algn="l"/>
              </a:tabLst>
            </a:pP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Rondanelli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M,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Faliva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MA,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Peroni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G,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et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al.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Silicon: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A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001F67"/>
                </a:solidFill>
                <a:latin typeface="Trebuchet MS"/>
                <a:cs typeface="Trebuchet MS"/>
              </a:rPr>
              <a:t>neglected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micronutrient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essential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for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0" dirty="0">
                <a:solidFill>
                  <a:srgbClr val="001F67"/>
                </a:solidFill>
                <a:latin typeface="Trebuchet MS"/>
                <a:cs typeface="Trebuchet MS"/>
              </a:rPr>
              <a:t>bone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health.</a:t>
            </a:r>
            <a:r>
              <a:rPr sz="900" spc="-5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Exp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Biol</a:t>
            </a:r>
            <a:r>
              <a:rPr sz="9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Med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(Maywood).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2021;246(13):1500-1511. </a:t>
            </a:r>
            <a:r>
              <a:rPr sz="900" spc="-5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4"/>
              </a:rPr>
              <a:t>https://doi.org/10.1177/1535370221997072</a:t>
            </a:r>
            <a:endParaRPr sz="900">
              <a:latin typeface="Trebuchet MS"/>
              <a:cs typeface="Trebuchet MS"/>
            </a:endParaRPr>
          </a:p>
          <a:p>
            <a:pPr marL="351790" marR="55880" indent="-284480">
              <a:lnSpc>
                <a:spcPct val="94700"/>
              </a:lnSpc>
              <a:spcBef>
                <a:spcPts val="540"/>
              </a:spcBef>
              <a:buSzPct val="133333"/>
              <a:buFont typeface="Trebuchet MS"/>
              <a:buAutoNum type="arabicPeriod" startAt="24"/>
              <a:tabLst>
                <a:tab pos="352425" algn="l"/>
              </a:tabLst>
            </a:pPr>
            <a:r>
              <a:rPr sz="900" spc="50" dirty="0">
                <a:solidFill>
                  <a:srgbClr val="001F67"/>
                </a:solidFill>
                <a:latin typeface="Trebuchet MS"/>
                <a:cs typeface="Trebuchet MS"/>
              </a:rPr>
              <a:t>Sakhaee</a:t>
            </a:r>
            <a:r>
              <a:rPr sz="9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001F67"/>
                </a:solidFill>
                <a:latin typeface="Trebuchet MS"/>
                <a:cs typeface="Trebuchet MS"/>
              </a:rPr>
              <a:t>K,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Bhuket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85" dirty="0">
                <a:solidFill>
                  <a:srgbClr val="001F67"/>
                </a:solidFill>
                <a:latin typeface="Trebuchet MS"/>
                <a:cs typeface="Trebuchet MS"/>
              </a:rPr>
              <a:t>T,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45" dirty="0">
                <a:solidFill>
                  <a:srgbClr val="001F67"/>
                </a:solidFill>
                <a:latin typeface="Trebuchet MS"/>
                <a:cs typeface="Trebuchet MS"/>
              </a:rPr>
              <a:t>Adams-Huet</a:t>
            </a:r>
            <a:r>
              <a:rPr sz="900" spc="-8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B,</a:t>
            </a:r>
            <a:r>
              <a:rPr sz="900" spc="-2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0" dirty="0">
                <a:solidFill>
                  <a:srgbClr val="001F67"/>
                </a:solidFill>
                <a:latin typeface="Trebuchet MS"/>
                <a:cs typeface="Trebuchet MS"/>
              </a:rPr>
              <a:t>Rao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001F67"/>
                </a:solidFill>
                <a:latin typeface="Trebuchet MS"/>
                <a:cs typeface="Trebuchet MS"/>
              </a:rPr>
              <a:t>DS.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001F67"/>
                </a:solidFill>
                <a:latin typeface="Trebuchet MS"/>
                <a:cs typeface="Trebuchet MS"/>
              </a:rPr>
              <a:t>Meta-analysis</a:t>
            </a:r>
            <a:r>
              <a:rPr sz="9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calcium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001F67"/>
                </a:solidFill>
                <a:latin typeface="Trebuchet MS"/>
                <a:cs typeface="Trebuchet MS"/>
              </a:rPr>
              <a:t>bioavailability: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95" dirty="0">
                <a:solidFill>
                  <a:srgbClr val="001F67"/>
                </a:solidFill>
                <a:latin typeface="Trebuchet MS"/>
                <a:cs typeface="Trebuchet MS"/>
              </a:rPr>
              <a:t>a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comparison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001F67"/>
                </a:solidFill>
                <a:latin typeface="Trebuchet MS"/>
                <a:cs typeface="Trebuchet MS"/>
              </a:rPr>
              <a:t>of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001F67"/>
                </a:solidFill>
                <a:latin typeface="Trebuchet MS"/>
                <a:cs typeface="Trebuchet MS"/>
              </a:rPr>
              <a:t>calcium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001F67"/>
                </a:solidFill>
                <a:latin typeface="Trebuchet MS"/>
                <a:cs typeface="Trebuchet MS"/>
              </a:rPr>
              <a:t>citrate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with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001F67"/>
                </a:solidFill>
                <a:latin typeface="Trebuchet MS"/>
                <a:cs typeface="Trebuchet MS"/>
              </a:rPr>
              <a:t>calcium</a:t>
            </a:r>
            <a:r>
              <a:rPr sz="900" spc="-2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carbonate.</a:t>
            </a:r>
            <a:r>
              <a:rPr sz="900" spc="-3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20" dirty="0">
                <a:solidFill>
                  <a:srgbClr val="001F67"/>
                </a:solidFill>
                <a:latin typeface="Trebuchet MS"/>
                <a:cs typeface="Trebuchet MS"/>
              </a:rPr>
              <a:t>Am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65" dirty="0">
                <a:solidFill>
                  <a:srgbClr val="001F67"/>
                </a:solidFill>
                <a:latin typeface="Trebuchet MS"/>
                <a:cs typeface="Trebuchet MS"/>
              </a:rPr>
              <a:t>J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001F67"/>
                </a:solidFill>
                <a:latin typeface="Trebuchet MS"/>
                <a:cs typeface="Trebuchet MS"/>
              </a:rPr>
              <a:t>Ther. </a:t>
            </a:r>
            <a:r>
              <a:rPr sz="900" spc="-3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001F67"/>
                </a:solidFill>
                <a:latin typeface="Trebuchet MS"/>
                <a:cs typeface="Trebuchet MS"/>
              </a:rPr>
              <a:t>1999;6(6):313-321.</a:t>
            </a:r>
            <a:r>
              <a:rPr sz="900" spc="-7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9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5"/>
              </a:rPr>
              <a:t>https://doi.org/10.1097/00045391-199911000-00005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0491" y="336041"/>
            <a:ext cx="467677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25" dirty="0"/>
              <a:t>Studi e letteratura</a:t>
            </a:r>
            <a:endParaRPr spc="165" dirty="0">
              <a:solidFill>
                <a:srgbClr val="001F67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882" y="336041"/>
            <a:ext cx="7659370" cy="11746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459"/>
              </a:spcBef>
            </a:pPr>
            <a:r>
              <a:rPr lang="it-IT" spc="25" dirty="0" smtClean="0"/>
              <a:t>Il </a:t>
            </a:r>
            <a:r>
              <a:rPr lang="it-IT" spc="25" dirty="0"/>
              <a:t>calcio è il minerale più abbondante nell'organismo e viene immagazzinato nel tessuto osseo (98-99</a:t>
            </a:r>
            <a:r>
              <a:rPr lang="it-IT" spc="25" dirty="0" smtClean="0"/>
              <a:t>%)</a:t>
            </a:r>
            <a:endParaRPr spc="10" dirty="0"/>
          </a:p>
        </p:txBody>
      </p:sp>
      <p:sp>
        <p:nvSpPr>
          <p:cNvPr id="3" name="object 3"/>
          <p:cNvSpPr txBox="1"/>
          <p:nvPr/>
        </p:nvSpPr>
        <p:spPr>
          <a:xfrm>
            <a:off x="398779" y="4741570"/>
            <a:ext cx="869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001F67"/>
                </a:solidFill>
                <a:latin typeface="Trebuchet MS"/>
                <a:cs typeface="Trebuchet MS"/>
              </a:rPr>
              <a:t>Calci-Prime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8416" y="1885010"/>
            <a:ext cx="26079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200" b="1" spc="-60" dirty="0" smtClean="0">
                <a:solidFill>
                  <a:srgbClr val="001F66"/>
                </a:solidFill>
                <a:latin typeface="Trebuchet MS"/>
                <a:cs typeface="Trebuchet MS"/>
              </a:rPr>
              <a:t>La carenza di calcio può portare a: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96696" y="2446782"/>
            <a:ext cx="29127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it-IT" sz="1200" spc="20" dirty="0" smtClean="0">
                <a:solidFill>
                  <a:srgbClr val="001F66"/>
                </a:solidFill>
                <a:latin typeface="Trebuchet MS"/>
                <a:cs typeface="Trebuchet MS"/>
              </a:rPr>
              <a:t>fragilità ossea e rischio di fratture</a:t>
            </a:r>
            <a:r>
              <a:rPr sz="1200" spc="-85" dirty="0" smtClean="0">
                <a:solidFill>
                  <a:srgbClr val="001F66"/>
                </a:solidFill>
                <a:latin typeface="Trebuchet MS"/>
                <a:cs typeface="Trebuchet MS"/>
              </a:rPr>
              <a:t> </a:t>
            </a:r>
            <a:r>
              <a:rPr sz="1200" spc="-67" baseline="24305" dirty="0">
                <a:solidFill>
                  <a:srgbClr val="001F66"/>
                </a:solidFill>
                <a:latin typeface="Trebuchet MS"/>
                <a:cs typeface="Trebuchet MS"/>
              </a:rPr>
              <a:t>[2]</a:t>
            </a:r>
            <a:endParaRPr sz="1200" baseline="24305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908" y="2298192"/>
            <a:ext cx="505967" cy="507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908" y="2959607"/>
            <a:ext cx="505967" cy="50596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78408" y="3107182"/>
            <a:ext cx="24491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it-IT" sz="1200" spc="20" dirty="0">
                <a:solidFill>
                  <a:srgbClr val="001F66"/>
                </a:solidFill>
                <a:latin typeface="Trebuchet MS"/>
                <a:cs typeface="Trebuchet MS"/>
              </a:rPr>
              <a:t>carie e malattie gengivali</a:t>
            </a:r>
            <a:r>
              <a:rPr sz="1200" spc="20" dirty="0">
                <a:solidFill>
                  <a:srgbClr val="001F66"/>
                </a:solidFill>
                <a:latin typeface="Trebuchet MS"/>
                <a:cs typeface="Trebuchet MS"/>
              </a:rPr>
              <a:t> </a:t>
            </a:r>
            <a:r>
              <a:rPr sz="1200" spc="-104" baseline="24305" dirty="0">
                <a:solidFill>
                  <a:srgbClr val="001F66"/>
                </a:solidFill>
                <a:latin typeface="Trebuchet MS"/>
                <a:cs typeface="Trebuchet MS"/>
              </a:rPr>
              <a:t>[</a:t>
            </a:r>
            <a:r>
              <a:rPr sz="1200" spc="7" baseline="24305" dirty="0">
                <a:solidFill>
                  <a:srgbClr val="001F66"/>
                </a:solidFill>
                <a:latin typeface="Trebuchet MS"/>
                <a:cs typeface="Trebuchet MS"/>
              </a:rPr>
              <a:t>3</a:t>
            </a:r>
            <a:r>
              <a:rPr sz="1200" spc="-104" baseline="24305" dirty="0">
                <a:solidFill>
                  <a:srgbClr val="001F66"/>
                </a:solidFill>
                <a:latin typeface="Trebuchet MS"/>
                <a:cs typeface="Trebuchet MS"/>
              </a:rPr>
              <a:t>]</a:t>
            </a:r>
            <a:endParaRPr sz="1200" baseline="24305" dirty="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6908" y="3619500"/>
            <a:ext cx="505967" cy="50749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85113" y="3768038"/>
            <a:ext cx="33242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it-IT" sz="1200" spc="50" dirty="0" smtClean="0">
                <a:solidFill>
                  <a:srgbClr val="001F66"/>
                </a:solidFill>
                <a:latin typeface="Trebuchet MS"/>
                <a:cs typeface="Trebuchet MS"/>
              </a:rPr>
              <a:t>crampi e formicolii alle mani e ai piedi</a:t>
            </a:r>
            <a:r>
              <a:rPr sz="1200" spc="-70" dirty="0" smtClean="0">
                <a:solidFill>
                  <a:srgbClr val="001F66"/>
                </a:solidFill>
                <a:latin typeface="Trebuchet MS"/>
                <a:cs typeface="Trebuchet MS"/>
              </a:rPr>
              <a:t> </a:t>
            </a:r>
            <a:r>
              <a:rPr sz="1200" spc="-104" baseline="24305" dirty="0">
                <a:solidFill>
                  <a:srgbClr val="001F66"/>
                </a:solidFill>
                <a:latin typeface="Trebuchet MS"/>
                <a:cs typeface="Trebuchet MS"/>
              </a:rPr>
              <a:t>[</a:t>
            </a:r>
            <a:r>
              <a:rPr sz="1200" spc="-22" baseline="24305" dirty="0">
                <a:solidFill>
                  <a:srgbClr val="001F66"/>
                </a:solidFill>
                <a:latin typeface="Trebuchet MS"/>
                <a:cs typeface="Trebuchet MS"/>
              </a:rPr>
              <a:t>4]</a:t>
            </a:r>
            <a:endParaRPr sz="1200" baseline="24305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69026" y="2446782"/>
            <a:ext cx="25101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it-IT" sz="1200" spc="-15" dirty="0" smtClean="0">
                <a:solidFill>
                  <a:srgbClr val="001F67"/>
                </a:solidFill>
                <a:latin typeface="Trebuchet MS"/>
                <a:cs typeface="Trebuchet MS"/>
              </a:rPr>
              <a:t>aritmie e problemi di memoria</a:t>
            </a:r>
            <a:r>
              <a:rPr sz="1200" spc="-70" dirty="0" smtClean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200" spc="-104" baseline="24305" dirty="0">
                <a:solidFill>
                  <a:srgbClr val="001F67"/>
                </a:solidFill>
                <a:latin typeface="Trebuchet MS"/>
                <a:cs typeface="Trebuchet MS"/>
              </a:rPr>
              <a:t>[</a:t>
            </a:r>
            <a:r>
              <a:rPr sz="1200" spc="-67" baseline="24305" dirty="0">
                <a:solidFill>
                  <a:srgbClr val="001F67"/>
                </a:solidFill>
                <a:latin typeface="Trebuchet MS"/>
                <a:cs typeface="Trebuchet MS"/>
              </a:rPr>
              <a:t>5,</a:t>
            </a:r>
            <a:r>
              <a:rPr sz="1200" spc="-82" baseline="2430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200" spc="7" baseline="24305" dirty="0">
                <a:solidFill>
                  <a:srgbClr val="001F67"/>
                </a:solidFill>
                <a:latin typeface="Trebuchet MS"/>
                <a:cs typeface="Trebuchet MS"/>
              </a:rPr>
              <a:t>6</a:t>
            </a:r>
            <a:r>
              <a:rPr sz="1200" spc="-104" baseline="24305" dirty="0">
                <a:solidFill>
                  <a:srgbClr val="001F67"/>
                </a:solidFill>
                <a:latin typeface="Trebuchet MS"/>
                <a:cs typeface="Trebuchet MS"/>
              </a:rPr>
              <a:t>]</a:t>
            </a:r>
            <a:endParaRPr sz="1200" baseline="24305" dirty="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49011" y="2298192"/>
            <a:ext cx="505967" cy="50749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49011" y="2959607"/>
            <a:ext cx="505967" cy="50596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656453" y="3107182"/>
            <a:ext cx="27139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it-IT" sz="1200" spc="-15" dirty="0">
                <a:solidFill>
                  <a:srgbClr val="001F67"/>
                </a:solidFill>
                <a:latin typeface="Trebuchet MS"/>
                <a:cs typeface="Trebuchet MS"/>
              </a:rPr>
              <a:t>debolezza e affaticamento</a:t>
            </a:r>
            <a:r>
              <a:rPr sz="1200" spc="-1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200" spc="-82" baseline="24305" dirty="0">
                <a:solidFill>
                  <a:srgbClr val="001F67"/>
                </a:solidFill>
                <a:latin typeface="Trebuchet MS"/>
                <a:cs typeface="Trebuchet MS"/>
              </a:rPr>
              <a:t>[7]</a:t>
            </a:r>
            <a:endParaRPr sz="1200" baseline="24305" dirty="0">
              <a:latin typeface="Trebuchet MS"/>
              <a:cs typeface="Trebuchet M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49011" y="3619500"/>
            <a:ext cx="505967" cy="50749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685154" y="3768038"/>
            <a:ext cx="28568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it-IT" sz="1200" spc="-15" dirty="0" smtClean="0">
                <a:solidFill>
                  <a:srgbClr val="001F67"/>
                </a:solidFill>
                <a:latin typeface="Trebuchet MS"/>
                <a:cs typeface="Trebuchet MS"/>
              </a:rPr>
              <a:t>Intensificarsi dei </a:t>
            </a:r>
            <a:r>
              <a:rPr lang="it-IT" sz="1200" spc="-15" dirty="0">
                <a:solidFill>
                  <a:srgbClr val="001F67"/>
                </a:solidFill>
                <a:latin typeface="Trebuchet MS"/>
                <a:cs typeface="Trebuchet MS"/>
              </a:rPr>
              <a:t>sintomi della sindrome premestruale </a:t>
            </a:r>
            <a:r>
              <a:rPr sz="1200" spc="-60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[</a:t>
            </a:r>
            <a:r>
              <a:rPr sz="1200" spc="-60" baseline="24305" dirty="0">
                <a:solidFill>
                  <a:srgbClr val="001F67"/>
                </a:solidFill>
                <a:latin typeface="Trebuchet MS"/>
                <a:cs typeface="Trebuchet MS"/>
              </a:rPr>
              <a:t>8]</a:t>
            </a:r>
            <a:endParaRPr sz="1200" baseline="24305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8968" y="336041"/>
            <a:ext cx="8386063" cy="80278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3335" marR="5080">
              <a:lnSpc>
                <a:spcPts val="2920"/>
              </a:lnSpc>
              <a:spcBef>
                <a:spcPts val="459"/>
              </a:spcBef>
            </a:pPr>
            <a:r>
              <a:rPr lang="it-IT" spc="10" dirty="0" smtClean="0"/>
              <a:t>Perdite </a:t>
            </a:r>
            <a:r>
              <a:rPr lang="it-IT" spc="10" dirty="0"/>
              <a:t>inevitabili: ogni giorno il nostro corpo perde circa 1.000 mg di </a:t>
            </a:r>
            <a:r>
              <a:rPr lang="it-IT" spc="10" dirty="0" smtClean="0"/>
              <a:t>calcio</a:t>
            </a:r>
            <a:endParaRPr spc="-50" dirty="0"/>
          </a:p>
        </p:txBody>
      </p:sp>
      <p:sp>
        <p:nvSpPr>
          <p:cNvPr id="3" name="object 3"/>
          <p:cNvSpPr txBox="1"/>
          <p:nvPr/>
        </p:nvSpPr>
        <p:spPr>
          <a:xfrm>
            <a:off x="398779" y="4741570"/>
            <a:ext cx="869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001F67"/>
                </a:solidFill>
                <a:latin typeface="Trebuchet MS"/>
                <a:cs typeface="Trebuchet MS"/>
              </a:rPr>
              <a:t>Calci-Prime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6908" y="1588008"/>
            <a:ext cx="3401695" cy="836930"/>
          </a:xfrm>
          <a:custGeom>
            <a:avLst/>
            <a:gdLst/>
            <a:ahLst/>
            <a:cxnLst/>
            <a:rect l="l" t="t" r="r" b="b"/>
            <a:pathLst>
              <a:path w="3401695" h="836930">
                <a:moveTo>
                  <a:pt x="3287521" y="0"/>
                </a:moveTo>
                <a:lnTo>
                  <a:pt x="114084" y="0"/>
                </a:lnTo>
                <a:lnTo>
                  <a:pt x="69678" y="8961"/>
                </a:lnTo>
                <a:lnTo>
                  <a:pt x="33415" y="33400"/>
                </a:lnTo>
                <a:lnTo>
                  <a:pt x="8965" y="69651"/>
                </a:lnTo>
                <a:lnTo>
                  <a:pt x="0" y="114045"/>
                </a:lnTo>
                <a:lnTo>
                  <a:pt x="0" y="722629"/>
                </a:lnTo>
                <a:lnTo>
                  <a:pt x="8965" y="767024"/>
                </a:lnTo>
                <a:lnTo>
                  <a:pt x="33415" y="803274"/>
                </a:lnTo>
                <a:lnTo>
                  <a:pt x="69678" y="827714"/>
                </a:lnTo>
                <a:lnTo>
                  <a:pt x="114084" y="836675"/>
                </a:lnTo>
                <a:lnTo>
                  <a:pt x="3287521" y="836675"/>
                </a:lnTo>
                <a:lnTo>
                  <a:pt x="3331916" y="827714"/>
                </a:lnTo>
                <a:lnTo>
                  <a:pt x="3368166" y="803274"/>
                </a:lnTo>
                <a:lnTo>
                  <a:pt x="3392606" y="767024"/>
                </a:lnTo>
                <a:lnTo>
                  <a:pt x="3401567" y="722629"/>
                </a:lnTo>
                <a:lnTo>
                  <a:pt x="3401567" y="114045"/>
                </a:lnTo>
                <a:lnTo>
                  <a:pt x="3392606" y="69651"/>
                </a:lnTo>
                <a:lnTo>
                  <a:pt x="3368166" y="33400"/>
                </a:lnTo>
                <a:lnTo>
                  <a:pt x="3331916" y="8961"/>
                </a:lnTo>
                <a:lnTo>
                  <a:pt x="32875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7898" y="1639061"/>
            <a:ext cx="31248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200" spc="5" dirty="0" smtClean="0">
                <a:solidFill>
                  <a:srgbClr val="001F67"/>
                </a:solidFill>
                <a:latin typeface="Trebuchet MS"/>
                <a:cs typeface="Trebuchet MS"/>
              </a:rPr>
              <a:t>Il calcio è coinvolto in tutti i processi vitali, quindi è importante garantirne un apporto costante con cibo e acqua.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4832" y="3511422"/>
            <a:ext cx="24045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lang="it-IT" sz="1200" spc="-15" dirty="0" smtClean="0">
                <a:solidFill>
                  <a:srgbClr val="001F66"/>
                </a:solidFill>
                <a:latin typeface="Trebuchet MS"/>
                <a:cs typeface="Trebuchet MS"/>
              </a:rPr>
              <a:t>Quantità approssimative di alimenti che offrono un apporto giornaliero di 1.000 mg di calcio</a:t>
            </a:r>
            <a:r>
              <a:rPr sz="1200" spc="-75" dirty="0" smtClean="0">
                <a:solidFill>
                  <a:srgbClr val="001F66"/>
                </a:solidFill>
                <a:latin typeface="Trebuchet MS"/>
                <a:cs typeface="Trebuchet MS"/>
              </a:rPr>
              <a:t> </a:t>
            </a:r>
            <a:r>
              <a:rPr sz="1200" spc="-104" baseline="24305" dirty="0">
                <a:solidFill>
                  <a:srgbClr val="001F66"/>
                </a:solidFill>
                <a:latin typeface="Trebuchet MS"/>
                <a:cs typeface="Trebuchet MS"/>
              </a:rPr>
              <a:t>[</a:t>
            </a:r>
            <a:r>
              <a:rPr sz="1200" spc="7" baseline="24305" dirty="0">
                <a:solidFill>
                  <a:srgbClr val="001F66"/>
                </a:solidFill>
                <a:latin typeface="Trebuchet MS"/>
                <a:cs typeface="Trebuchet MS"/>
              </a:rPr>
              <a:t>9</a:t>
            </a:r>
            <a:r>
              <a:rPr sz="1200" spc="-104" baseline="24305" dirty="0">
                <a:solidFill>
                  <a:srgbClr val="001F66"/>
                </a:solidFill>
                <a:latin typeface="Trebuchet MS"/>
                <a:cs typeface="Trebuchet MS"/>
              </a:rPr>
              <a:t>]</a:t>
            </a:r>
            <a:endParaRPr sz="1200" baseline="24305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07985" y="2815208"/>
            <a:ext cx="120459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" marR="5080" indent="-22860">
              <a:lnSpc>
                <a:spcPct val="100000"/>
              </a:lnSpc>
              <a:spcBef>
                <a:spcPts val="95"/>
              </a:spcBef>
            </a:pPr>
            <a:r>
              <a:rPr sz="1000" spc="65" dirty="0">
                <a:solidFill>
                  <a:srgbClr val="001F67"/>
                </a:solidFill>
                <a:latin typeface="Trebuchet MS"/>
                <a:cs typeface="Trebuchet MS"/>
              </a:rPr>
              <a:t>~</a:t>
            </a:r>
            <a:r>
              <a:rPr sz="10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000" spc="-5" dirty="0">
                <a:solidFill>
                  <a:srgbClr val="001F67"/>
                </a:solidFill>
                <a:latin typeface="Trebuchet MS"/>
                <a:cs typeface="Trebuchet MS"/>
              </a:rPr>
              <a:t>2</a:t>
            </a:r>
            <a:r>
              <a:rPr sz="1000" spc="-55" dirty="0">
                <a:solidFill>
                  <a:srgbClr val="001F67"/>
                </a:solidFill>
                <a:latin typeface="Trebuchet MS"/>
                <a:cs typeface="Trebuchet MS"/>
              </a:rPr>
              <a:t>,8</a:t>
            </a:r>
            <a:r>
              <a:rPr sz="10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lang="it-IT" sz="1000" spc="-20" dirty="0">
                <a:solidFill>
                  <a:srgbClr val="001F67"/>
                </a:solidFill>
                <a:latin typeface="Trebuchet MS"/>
                <a:cs typeface="Trebuchet MS"/>
              </a:rPr>
              <a:t>l</a:t>
            </a:r>
            <a:r>
              <a:rPr sz="1000" spc="-60" dirty="0" smtClean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000" spc="-120" dirty="0">
                <a:solidFill>
                  <a:srgbClr val="001F67"/>
                </a:solidFill>
                <a:latin typeface="Trebuchet MS"/>
                <a:cs typeface="Trebuchet MS"/>
              </a:rPr>
              <a:t>(</a:t>
            </a:r>
            <a:r>
              <a:rPr sz="1000" spc="-175" dirty="0">
                <a:solidFill>
                  <a:srgbClr val="001F67"/>
                </a:solidFill>
                <a:latin typeface="Trebuchet MS"/>
                <a:cs typeface="Trebuchet MS"/>
              </a:rPr>
              <a:t>1</a:t>
            </a:r>
            <a:r>
              <a:rPr sz="1000" spc="50" dirty="0">
                <a:solidFill>
                  <a:srgbClr val="001F67"/>
                </a:solidFill>
                <a:latin typeface="Trebuchet MS"/>
                <a:cs typeface="Trebuchet MS"/>
              </a:rPr>
              <a:t>4</a:t>
            </a:r>
            <a:r>
              <a:rPr sz="1000" spc="-6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lang="it-IT" sz="1000" spc="15" dirty="0" smtClean="0">
                <a:solidFill>
                  <a:srgbClr val="001F67"/>
                </a:solidFill>
                <a:latin typeface="Trebuchet MS"/>
                <a:cs typeface="Trebuchet MS"/>
              </a:rPr>
              <a:t>bicchieri</a:t>
            </a:r>
            <a:r>
              <a:rPr sz="1000" spc="-90" dirty="0" smtClean="0">
                <a:solidFill>
                  <a:srgbClr val="001F67"/>
                </a:solidFill>
                <a:latin typeface="Trebuchet MS"/>
                <a:cs typeface="Trebuchet MS"/>
              </a:rPr>
              <a:t>)  </a:t>
            </a:r>
            <a:r>
              <a:rPr lang="it-IT" sz="1000" spc="10" dirty="0" smtClean="0">
                <a:solidFill>
                  <a:srgbClr val="001F67"/>
                </a:solidFill>
                <a:latin typeface="Trebuchet MS"/>
                <a:cs typeface="Trebuchet MS"/>
              </a:rPr>
              <a:t>di acqua minerale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06366" y="2815208"/>
            <a:ext cx="117538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spc="65" dirty="0">
                <a:solidFill>
                  <a:srgbClr val="001F67"/>
                </a:solidFill>
                <a:latin typeface="Trebuchet MS"/>
                <a:cs typeface="Trebuchet MS"/>
              </a:rPr>
              <a:t>~</a:t>
            </a:r>
            <a:r>
              <a:rPr sz="10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000" spc="10" dirty="0">
                <a:solidFill>
                  <a:srgbClr val="001F67"/>
                </a:solidFill>
                <a:latin typeface="Trebuchet MS"/>
                <a:cs typeface="Trebuchet MS"/>
              </a:rPr>
              <a:t>8</a:t>
            </a:r>
            <a:r>
              <a:rPr sz="1000" spc="50" dirty="0">
                <a:solidFill>
                  <a:srgbClr val="001F67"/>
                </a:solidFill>
                <a:latin typeface="Trebuchet MS"/>
                <a:cs typeface="Trebuchet MS"/>
              </a:rPr>
              <a:t>30</a:t>
            </a:r>
            <a:r>
              <a:rPr sz="1000" spc="-5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lang="it-IT" sz="1000" spc="-60" dirty="0" smtClean="0">
                <a:solidFill>
                  <a:srgbClr val="001F67"/>
                </a:solidFill>
                <a:latin typeface="Trebuchet MS"/>
                <a:cs typeface="Trebuchet MS"/>
              </a:rPr>
              <a:t>ml</a:t>
            </a:r>
            <a:endParaRPr sz="10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000" spc="-25" dirty="0">
                <a:solidFill>
                  <a:srgbClr val="001F67"/>
                </a:solidFill>
                <a:latin typeface="Trebuchet MS"/>
                <a:cs typeface="Trebuchet MS"/>
              </a:rPr>
              <a:t>(4</a:t>
            </a:r>
            <a:r>
              <a:rPr sz="1000" spc="-6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lang="it-IT" sz="1000" spc="15" dirty="0" smtClean="0">
                <a:solidFill>
                  <a:srgbClr val="001F67"/>
                </a:solidFill>
                <a:latin typeface="Trebuchet MS"/>
                <a:cs typeface="Trebuchet MS"/>
              </a:rPr>
              <a:t>tazze</a:t>
            </a:r>
            <a:r>
              <a:rPr sz="1000" spc="5" dirty="0" smtClean="0">
                <a:solidFill>
                  <a:srgbClr val="001F67"/>
                </a:solidFill>
                <a:latin typeface="Trebuchet MS"/>
                <a:cs typeface="Trebuchet MS"/>
              </a:rPr>
              <a:t>)</a:t>
            </a:r>
            <a:r>
              <a:rPr sz="1000" spc="-40" dirty="0" smtClean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lang="it-IT" sz="1000" spc="-60" dirty="0" smtClean="0">
                <a:solidFill>
                  <a:srgbClr val="001F67"/>
                </a:solidFill>
                <a:latin typeface="Trebuchet MS"/>
                <a:cs typeface="Trebuchet MS"/>
              </a:rPr>
              <a:t>di latte</a:t>
            </a:r>
            <a:endParaRPr sz="1000" dirty="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5196" y="3211067"/>
            <a:ext cx="1118615" cy="111861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273041" y="4438903"/>
            <a:ext cx="104266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spc="65" dirty="0" smtClean="0">
                <a:solidFill>
                  <a:srgbClr val="001F67"/>
                </a:solidFill>
                <a:latin typeface="Trebuchet MS"/>
                <a:cs typeface="Trebuchet MS"/>
              </a:rPr>
              <a:t>~</a:t>
            </a:r>
            <a:r>
              <a:rPr sz="1000" spc="-45" dirty="0" smtClean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000" spc="50" dirty="0" smtClean="0">
                <a:solidFill>
                  <a:srgbClr val="001F67"/>
                </a:solidFill>
                <a:latin typeface="Trebuchet MS"/>
                <a:cs typeface="Trebuchet MS"/>
              </a:rPr>
              <a:t>90</a:t>
            </a:r>
            <a:r>
              <a:rPr sz="1000" spc="-70" dirty="0" smtClean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lang="it-IT" sz="1000" spc="-35" dirty="0" smtClean="0">
                <a:solidFill>
                  <a:srgbClr val="001F67"/>
                </a:solidFill>
                <a:latin typeface="Trebuchet MS"/>
                <a:cs typeface="Trebuchet MS"/>
              </a:rPr>
              <a:t>g</a:t>
            </a:r>
            <a:endParaRPr sz="1000" dirty="0" smtClean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it-IT" sz="1000" spc="20" dirty="0" smtClean="0">
                <a:solidFill>
                  <a:srgbClr val="001F67"/>
                </a:solidFill>
                <a:latin typeface="Trebuchet MS"/>
                <a:cs typeface="Trebuchet MS"/>
              </a:rPr>
              <a:t>di parmigiano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38800" y="2815208"/>
            <a:ext cx="1752600" cy="3327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96240">
              <a:lnSpc>
                <a:spcPct val="100000"/>
              </a:lnSpc>
              <a:spcBef>
                <a:spcPts val="95"/>
              </a:spcBef>
            </a:pPr>
            <a:r>
              <a:rPr lang="it-IT" sz="1000" spc="65" dirty="0" smtClean="0">
                <a:solidFill>
                  <a:srgbClr val="001F67"/>
                </a:solidFill>
                <a:latin typeface="Trebuchet MS"/>
                <a:cs typeface="Trebuchet MS"/>
              </a:rPr>
              <a:t>     </a:t>
            </a:r>
            <a:r>
              <a:rPr sz="1000" spc="65" dirty="0" smtClean="0">
                <a:solidFill>
                  <a:srgbClr val="001F67"/>
                </a:solidFill>
                <a:latin typeface="Trebuchet MS"/>
                <a:cs typeface="Trebuchet MS"/>
              </a:rPr>
              <a:t>~ </a:t>
            </a:r>
            <a:r>
              <a:rPr sz="1000" spc="65" dirty="0">
                <a:solidFill>
                  <a:srgbClr val="001F67"/>
                </a:solidFill>
                <a:latin typeface="Trebuchet MS"/>
                <a:cs typeface="Trebuchet MS"/>
              </a:rPr>
              <a:t>900 </a:t>
            </a:r>
            <a:r>
              <a:rPr lang="it-IT" sz="1000" spc="65" dirty="0" smtClean="0">
                <a:solidFill>
                  <a:srgbClr val="001F67"/>
                </a:solidFill>
                <a:latin typeface="Trebuchet MS"/>
                <a:cs typeface="Trebuchet MS"/>
              </a:rPr>
              <a:t>g</a:t>
            </a:r>
            <a:r>
              <a:rPr sz="1000" spc="-35" dirty="0" smtClean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000" spc="-30" dirty="0" smtClean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endParaRPr lang="it-IT" sz="1000" spc="30" dirty="0" smtClean="0">
              <a:solidFill>
                <a:srgbClr val="001F67"/>
              </a:solidFill>
              <a:latin typeface="Trebuchet MS"/>
              <a:cs typeface="Trebuchet MS"/>
            </a:endParaRPr>
          </a:p>
          <a:p>
            <a:pPr marL="12700" marR="5080" indent="396240">
              <a:lnSpc>
                <a:spcPct val="100000"/>
              </a:lnSpc>
              <a:spcBef>
                <a:spcPts val="95"/>
              </a:spcBef>
            </a:pPr>
            <a:r>
              <a:rPr lang="it-IT" sz="1000" spc="30" dirty="0" smtClean="0">
                <a:solidFill>
                  <a:srgbClr val="001F67"/>
                </a:solidFill>
                <a:latin typeface="Trebuchet MS"/>
                <a:cs typeface="Trebuchet MS"/>
              </a:rPr>
              <a:t>di broccoli bolliti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44590" y="4438903"/>
            <a:ext cx="61341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95"/>
              </a:spcBef>
            </a:pPr>
            <a:r>
              <a:rPr sz="1000" spc="65" dirty="0">
                <a:solidFill>
                  <a:srgbClr val="001F67"/>
                </a:solidFill>
                <a:latin typeface="Trebuchet MS"/>
                <a:cs typeface="Trebuchet MS"/>
              </a:rPr>
              <a:t>~</a:t>
            </a:r>
            <a:r>
              <a:rPr sz="1000" spc="-45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sz="1000" spc="-5" dirty="0">
                <a:solidFill>
                  <a:srgbClr val="001F67"/>
                </a:solidFill>
                <a:latin typeface="Trebuchet MS"/>
                <a:cs typeface="Trebuchet MS"/>
              </a:rPr>
              <a:t>2</a:t>
            </a:r>
            <a:r>
              <a:rPr sz="1000" spc="-60" dirty="0">
                <a:solidFill>
                  <a:srgbClr val="001F67"/>
                </a:solidFill>
                <a:latin typeface="Trebuchet MS"/>
                <a:cs typeface="Trebuchet MS"/>
              </a:rPr>
              <a:t> </a:t>
            </a:r>
            <a:r>
              <a:rPr lang="it-IT" sz="1000" spc="-60" dirty="0" smtClean="0">
                <a:solidFill>
                  <a:srgbClr val="001F67"/>
                </a:solidFill>
                <a:latin typeface="Trebuchet MS"/>
                <a:cs typeface="Trebuchet MS"/>
              </a:rPr>
              <a:t>kg</a:t>
            </a:r>
            <a:endParaRPr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it-IT" sz="1000" spc="-60" dirty="0" smtClean="0">
                <a:solidFill>
                  <a:srgbClr val="001F67"/>
                </a:solidFill>
                <a:latin typeface="Trebuchet MS"/>
                <a:cs typeface="Trebuchet MS"/>
              </a:rPr>
              <a:t>di muesli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49705" y="4770526"/>
            <a:ext cx="130746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1000" u="sng" spc="5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3"/>
              </a:rPr>
              <a:t>leggi lo studio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71800" y="3782695"/>
            <a:ext cx="547370" cy="103505"/>
          </a:xfrm>
          <a:custGeom>
            <a:avLst/>
            <a:gdLst/>
            <a:ahLst/>
            <a:cxnLst/>
            <a:rect l="l" t="t" r="r" b="b"/>
            <a:pathLst>
              <a:path w="547370" h="103504">
                <a:moveTo>
                  <a:pt x="522006" y="51688"/>
                </a:moveTo>
                <a:lnTo>
                  <a:pt x="455167" y="90677"/>
                </a:lnTo>
                <a:lnTo>
                  <a:pt x="452120" y="92417"/>
                </a:lnTo>
                <a:lnTo>
                  <a:pt x="451103" y="96304"/>
                </a:lnTo>
                <a:lnTo>
                  <a:pt x="454660" y="102361"/>
                </a:lnTo>
                <a:lnTo>
                  <a:pt x="458470" y="103390"/>
                </a:lnTo>
                <a:lnTo>
                  <a:pt x="536228" y="58038"/>
                </a:lnTo>
                <a:lnTo>
                  <a:pt x="534542" y="58038"/>
                </a:lnTo>
                <a:lnTo>
                  <a:pt x="534542" y="57149"/>
                </a:lnTo>
                <a:lnTo>
                  <a:pt x="531367" y="57149"/>
                </a:lnTo>
                <a:lnTo>
                  <a:pt x="522006" y="51688"/>
                </a:lnTo>
                <a:close/>
              </a:path>
              <a:path w="547370" h="103504">
                <a:moveTo>
                  <a:pt x="511120" y="45338"/>
                </a:moveTo>
                <a:lnTo>
                  <a:pt x="0" y="45338"/>
                </a:lnTo>
                <a:lnTo>
                  <a:pt x="0" y="58038"/>
                </a:lnTo>
                <a:lnTo>
                  <a:pt x="511120" y="58038"/>
                </a:lnTo>
                <a:lnTo>
                  <a:pt x="522006" y="51688"/>
                </a:lnTo>
                <a:lnTo>
                  <a:pt x="511120" y="45338"/>
                </a:lnTo>
                <a:close/>
              </a:path>
              <a:path w="547370" h="103504">
                <a:moveTo>
                  <a:pt x="536225" y="45338"/>
                </a:moveTo>
                <a:lnTo>
                  <a:pt x="534542" y="45338"/>
                </a:lnTo>
                <a:lnTo>
                  <a:pt x="534542" y="58038"/>
                </a:lnTo>
                <a:lnTo>
                  <a:pt x="536228" y="58038"/>
                </a:lnTo>
                <a:lnTo>
                  <a:pt x="547115" y="51688"/>
                </a:lnTo>
                <a:lnTo>
                  <a:pt x="536225" y="45338"/>
                </a:lnTo>
                <a:close/>
              </a:path>
              <a:path w="547370" h="103504">
                <a:moveTo>
                  <a:pt x="531367" y="46227"/>
                </a:moveTo>
                <a:lnTo>
                  <a:pt x="522006" y="51688"/>
                </a:lnTo>
                <a:lnTo>
                  <a:pt x="531367" y="57149"/>
                </a:lnTo>
                <a:lnTo>
                  <a:pt x="531367" y="46227"/>
                </a:lnTo>
                <a:close/>
              </a:path>
              <a:path w="547370" h="103504">
                <a:moveTo>
                  <a:pt x="534542" y="46227"/>
                </a:moveTo>
                <a:lnTo>
                  <a:pt x="531367" y="46227"/>
                </a:lnTo>
                <a:lnTo>
                  <a:pt x="531367" y="57149"/>
                </a:lnTo>
                <a:lnTo>
                  <a:pt x="534542" y="57149"/>
                </a:lnTo>
                <a:lnTo>
                  <a:pt x="534542" y="46227"/>
                </a:lnTo>
                <a:close/>
              </a:path>
              <a:path w="547370" h="103504">
                <a:moveTo>
                  <a:pt x="458470" y="0"/>
                </a:moveTo>
                <a:lnTo>
                  <a:pt x="454660" y="1015"/>
                </a:lnTo>
                <a:lnTo>
                  <a:pt x="451103" y="7111"/>
                </a:lnTo>
                <a:lnTo>
                  <a:pt x="452120" y="10921"/>
                </a:lnTo>
                <a:lnTo>
                  <a:pt x="522006" y="51688"/>
                </a:lnTo>
                <a:lnTo>
                  <a:pt x="531367" y="46227"/>
                </a:lnTo>
                <a:lnTo>
                  <a:pt x="534542" y="46227"/>
                </a:lnTo>
                <a:lnTo>
                  <a:pt x="534542" y="45338"/>
                </a:lnTo>
                <a:lnTo>
                  <a:pt x="536225" y="45338"/>
                </a:lnTo>
                <a:lnTo>
                  <a:pt x="458470" y="0"/>
                </a:lnTo>
                <a:close/>
              </a:path>
            </a:pathLst>
          </a:custGeom>
          <a:solidFill>
            <a:srgbClr val="001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49895" y="1574291"/>
            <a:ext cx="1118616" cy="111861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35196" y="1574291"/>
            <a:ext cx="1118615" cy="111861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91784" y="1588008"/>
            <a:ext cx="1118615" cy="111861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91784" y="3226307"/>
            <a:ext cx="1118615" cy="11186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482" y="336041"/>
            <a:ext cx="7265034" cy="154657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8100" marR="30480">
              <a:lnSpc>
                <a:spcPts val="2920"/>
              </a:lnSpc>
              <a:spcBef>
                <a:spcPts val="459"/>
              </a:spcBef>
            </a:pPr>
            <a:r>
              <a:rPr lang="it-IT" sz="2500" spc="5" dirty="0" smtClean="0"/>
              <a:t>Solo </a:t>
            </a:r>
            <a:r>
              <a:rPr lang="it-IT" sz="2500" spc="5" dirty="0"/>
              <a:t>il 30% del calcio </a:t>
            </a:r>
            <a:r>
              <a:rPr lang="it-IT" sz="2500" spc="5" dirty="0" smtClean="0"/>
              <a:t>viene </a:t>
            </a:r>
            <a:r>
              <a:rPr lang="it-IT" sz="2500" spc="5" dirty="0"/>
              <a:t>assorbito dalla digestione degli </a:t>
            </a:r>
            <a:r>
              <a:rPr lang="it-IT" sz="2500" spc="5" dirty="0" smtClean="0"/>
              <a:t>alimenti</a:t>
            </a:r>
            <a:r>
              <a:rPr lang="it-IT" sz="2500" spc="-52" baseline="26234" dirty="0"/>
              <a:t> [10</a:t>
            </a:r>
            <a:r>
              <a:rPr lang="it-IT" sz="2500" spc="-52" baseline="26234" dirty="0" smtClean="0"/>
              <a:t>]</a:t>
            </a:r>
            <a:r>
              <a:rPr lang="it-IT" sz="2500" spc="5" dirty="0" smtClean="0"/>
              <a:t>. Inoltre</a:t>
            </a:r>
            <a:r>
              <a:rPr lang="it-IT" sz="2500" spc="5" dirty="0"/>
              <a:t>, può essere necessario un apporto maggiore </a:t>
            </a:r>
            <a:r>
              <a:rPr lang="it-IT" sz="2500" spc="5" dirty="0" smtClean="0"/>
              <a:t>in determinate situazioni, come ad esempio:</a:t>
            </a:r>
            <a:endParaRPr sz="2500" dirty="0"/>
          </a:p>
        </p:txBody>
      </p:sp>
      <p:sp>
        <p:nvSpPr>
          <p:cNvPr id="3" name="object 3"/>
          <p:cNvSpPr txBox="1"/>
          <p:nvPr/>
        </p:nvSpPr>
        <p:spPr>
          <a:xfrm>
            <a:off x="1020267" y="1961077"/>
            <a:ext cx="32086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lang="it-IT" sz="1200" spc="55" dirty="0" smtClean="0">
                <a:solidFill>
                  <a:srgbClr val="001F67"/>
                </a:solidFill>
                <a:latin typeface="Trebuchet MS"/>
                <a:cs typeface="Trebuchet MS"/>
              </a:rPr>
              <a:t>l’eccesso di sale nella dieta</a:t>
            </a:r>
            <a:r>
              <a:rPr lang="it-IT" sz="1200" spc="-165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 [11]</a:t>
            </a:r>
            <a:r>
              <a:rPr lang="it-IT" sz="1200" spc="-155" dirty="0" smtClean="0">
                <a:solidFill>
                  <a:srgbClr val="001F67"/>
                </a:solidFill>
                <a:latin typeface="Trebuchet MS"/>
                <a:cs typeface="Trebuchet MS"/>
              </a:rPr>
              <a:t>,</a:t>
            </a:r>
            <a:r>
              <a:rPr lang="it-IT" sz="1200" spc="55" dirty="0" smtClean="0">
                <a:solidFill>
                  <a:srgbClr val="001F67"/>
                </a:solidFill>
                <a:latin typeface="Trebuchet MS"/>
                <a:cs typeface="Trebuchet MS"/>
              </a:rPr>
              <a:t> consumo di  bevande alcoliche </a:t>
            </a:r>
            <a:r>
              <a:rPr lang="it-IT" sz="1200" spc="-104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[</a:t>
            </a:r>
            <a:r>
              <a:rPr lang="it-IT" sz="1200" spc="-225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1</a:t>
            </a:r>
            <a:r>
              <a:rPr lang="it-IT" sz="1200" spc="-52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2]</a:t>
            </a:r>
            <a:r>
              <a:rPr lang="it-IT" sz="1200" spc="55" dirty="0" smtClean="0">
                <a:solidFill>
                  <a:srgbClr val="001F67"/>
                </a:solidFill>
                <a:latin typeface="Trebuchet MS"/>
                <a:cs typeface="Trebuchet MS"/>
              </a:rPr>
              <a:t> e di caffeina (≥400 mg/giorno)</a:t>
            </a:r>
            <a:r>
              <a:rPr lang="it-IT" sz="1200" spc="-104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 [</a:t>
            </a:r>
            <a:r>
              <a:rPr lang="it-IT" sz="1200" spc="-225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1</a:t>
            </a:r>
            <a:r>
              <a:rPr lang="it-IT" sz="1200" spc="7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3</a:t>
            </a:r>
            <a:r>
              <a:rPr lang="it-IT" sz="1200" spc="-104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]</a:t>
            </a:r>
            <a:endParaRPr sz="1200" baseline="24305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908" y="1929383"/>
            <a:ext cx="505967" cy="5074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629021" y="2076957"/>
            <a:ext cx="24314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it-IT" sz="1200" spc="55" dirty="0" smtClean="0">
                <a:solidFill>
                  <a:srgbClr val="001F67"/>
                </a:solidFill>
                <a:latin typeface="Trebuchet MS"/>
                <a:cs typeface="Trebuchet MS"/>
              </a:rPr>
              <a:t>menopausa </a:t>
            </a:r>
            <a:r>
              <a:rPr sz="1200" spc="-104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[</a:t>
            </a:r>
            <a:r>
              <a:rPr sz="1200" spc="-225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1</a:t>
            </a:r>
            <a:r>
              <a:rPr sz="1200" spc="-44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5</a:t>
            </a:r>
            <a:r>
              <a:rPr sz="1200" spc="-44" baseline="24305" dirty="0">
                <a:solidFill>
                  <a:srgbClr val="001F67"/>
                </a:solidFill>
                <a:latin typeface="Trebuchet MS"/>
                <a:cs typeface="Trebuchet MS"/>
              </a:rPr>
              <a:t>]</a:t>
            </a:r>
            <a:endParaRPr sz="1200" baseline="24305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56632" y="1929383"/>
            <a:ext cx="507491" cy="507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908" y="2601467"/>
            <a:ext cx="505967" cy="50596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20267" y="2749423"/>
            <a:ext cx="19405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200" spc="55" dirty="0" smtClean="0">
                <a:solidFill>
                  <a:srgbClr val="001F67"/>
                </a:solidFill>
                <a:latin typeface="Trebuchet MS"/>
                <a:cs typeface="Trebuchet MS"/>
              </a:rPr>
              <a:t>carenza </a:t>
            </a:r>
            <a:r>
              <a:rPr lang="it-IT" sz="1200" spc="55" dirty="0">
                <a:solidFill>
                  <a:srgbClr val="001F67"/>
                </a:solidFill>
                <a:latin typeface="Trebuchet MS"/>
                <a:cs typeface="Trebuchet MS"/>
              </a:rPr>
              <a:t>di vitamina </a:t>
            </a:r>
            <a:r>
              <a:rPr lang="it-IT" sz="1200" spc="55" dirty="0" smtClean="0">
                <a:solidFill>
                  <a:srgbClr val="001F67"/>
                </a:solidFill>
                <a:latin typeface="Trebuchet MS"/>
                <a:cs typeface="Trebuchet MS"/>
              </a:rPr>
              <a:t>D3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6908" y="3273552"/>
            <a:ext cx="505967" cy="50749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94867" y="3422396"/>
            <a:ext cx="30911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it-IT" sz="1200" spc="55" dirty="0">
                <a:solidFill>
                  <a:srgbClr val="001F67"/>
                </a:solidFill>
                <a:latin typeface="Trebuchet MS"/>
                <a:cs typeface="Trebuchet MS"/>
              </a:rPr>
              <a:t>più attività fisica </a:t>
            </a:r>
            <a:r>
              <a:rPr sz="1200" spc="7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[14</a:t>
            </a:r>
            <a:r>
              <a:rPr sz="1200" spc="7" baseline="24305" dirty="0">
                <a:solidFill>
                  <a:srgbClr val="001F67"/>
                </a:solidFill>
                <a:latin typeface="Trebuchet MS"/>
                <a:cs typeface="Trebuchet MS"/>
              </a:rPr>
              <a:t>]</a:t>
            </a:r>
            <a:endParaRPr sz="1200" baseline="24305" dirty="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58155" y="2601467"/>
            <a:ext cx="505968" cy="50596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654421" y="2660395"/>
            <a:ext cx="211797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200" spc="55" dirty="0" smtClean="0">
                <a:solidFill>
                  <a:srgbClr val="001F67"/>
                </a:solidFill>
                <a:latin typeface="Trebuchet MS"/>
                <a:cs typeface="Trebuchet MS"/>
              </a:rPr>
              <a:t>momenti di rapida crescita nei </a:t>
            </a:r>
            <a:r>
              <a:rPr lang="it-IT" sz="1200" spc="55" dirty="0">
                <a:solidFill>
                  <a:srgbClr val="001F67"/>
                </a:solidFill>
                <a:latin typeface="Trebuchet MS"/>
                <a:cs typeface="Trebuchet MS"/>
              </a:rPr>
              <a:t>bambini e negli adolescenti</a:t>
            </a:r>
            <a:endParaRPr sz="1200" spc="55" dirty="0">
              <a:solidFill>
                <a:srgbClr val="001F67"/>
              </a:solidFill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49011" y="3273552"/>
            <a:ext cx="505967" cy="50749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629021" y="3422396"/>
            <a:ext cx="20040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it-IT" sz="1200" spc="55" dirty="0">
                <a:solidFill>
                  <a:srgbClr val="001F67"/>
                </a:solidFill>
                <a:latin typeface="Trebuchet MS"/>
                <a:cs typeface="Trebuchet MS"/>
              </a:rPr>
              <a:t>condizioni di stress prolungato </a:t>
            </a:r>
            <a:r>
              <a:rPr sz="1200" spc="-104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[</a:t>
            </a:r>
            <a:r>
              <a:rPr sz="1200" spc="-225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1</a:t>
            </a:r>
            <a:r>
              <a:rPr sz="1200" spc="7" baseline="24305" dirty="0" smtClean="0">
                <a:solidFill>
                  <a:srgbClr val="001F67"/>
                </a:solidFill>
                <a:latin typeface="Trebuchet MS"/>
                <a:cs typeface="Trebuchet MS"/>
              </a:rPr>
              <a:t>6</a:t>
            </a:r>
            <a:r>
              <a:rPr sz="1200" spc="-104" baseline="24305" dirty="0">
                <a:solidFill>
                  <a:srgbClr val="001F67"/>
                </a:solidFill>
                <a:latin typeface="Trebuchet MS"/>
                <a:cs typeface="Trebuchet MS"/>
              </a:rPr>
              <a:t>]</a:t>
            </a:r>
            <a:endParaRPr sz="1200" baseline="24305" dirty="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100" y="336041"/>
            <a:ext cx="8355989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25" dirty="0" smtClean="0"/>
              <a:t>Cosa </a:t>
            </a:r>
            <a:r>
              <a:rPr lang="it-IT" spc="25" dirty="0"/>
              <a:t>succede se l'apporto di calcio è troppo </a:t>
            </a:r>
            <a:r>
              <a:rPr lang="it-IT" spc="25" dirty="0" smtClean="0"/>
              <a:t>basso?</a:t>
            </a:r>
            <a:endParaRPr spc="160" dirty="0"/>
          </a:p>
        </p:txBody>
      </p:sp>
      <p:sp>
        <p:nvSpPr>
          <p:cNvPr id="3" name="object 3"/>
          <p:cNvSpPr txBox="1"/>
          <p:nvPr/>
        </p:nvSpPr>
        <p:spPr>
          <a:xfrm>
            <a:off x="381101" y="1186434"/>
            <a:ext cx="812419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1200" spc="20" dirty="0" smtClean="0">
                <a:solidFill>
                  <a:srgbClr val="001F67"/>
                </a:solidFill>
                <a:latin typeface="Trebuchet MS"/>
                <a:cs typeface="Trebuchet MS"/>
              </a:rPr>
              <a:t>In questo caso l'organismo consuma le riserve di calcio delle ossa e dei denti. Poiché il tessuto osseo si rinnova costantemente, la deplezione del calcio osseo verso il flusso ematico, nel lungo periodo, conduce ad una diminuzione della densità minerale ossea e ad un maggiore rischio di fratture.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112" y="2174748"/>
            <a:ext cx="1586484" cy="15864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80716" y="2174748"/>
            <a:ext cx="1586483" cy="15864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44796" y="2174748"/>
            <a:ext cx="1588008" cy="15864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11923" y="2174748"/>
            <a:ext cx="1586483" cy="158648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27633" y="3949700"/>
            <a:ext cx="9207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090">
              <a:lnSpc>
                <a:spcPct val="100000"/>
              </a:lnSpc>
              <a:spcBef>
                <a:spcPts val="100"/>
              </a:spcBef>
            </a:pPr>
            <a:r>
              <a:rPr lang="it-IT" sz="1200" spc="35" dirty="0" smtClean="0">
                <a:solidFill>
                  <a:srgbClr val="001F67"/>
                </a:solidFill>
                <a:latin typeface="Trebuchet MS"/>
                <a:cs typeface="Trebuchet MS"/>
              </a:rPr>
              <a:t>Ossa e denti sani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4317" y="4044797"/>
            <a:ext cx="164668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200" spc="10" dirty="0" smtClean="0">
                <a:solidFill>
                  <a:srgbClr val="001F66"/>
                </a:solidFill>
                <a:latin typeface="Trebuchet MS"/>
                <a:cs typeface="Trebuchet MS"/>
              </a:rPr>
              <a:t>deplezione del calcio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62800" y="3906756"/>
            <a:ext cx="1152499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9225" algn="ctr">
              <a:lnSpc>
                <a:spcPct val="100000"/>
              </a:lnSpc>
              <a:spcBef>
                <a:spcPts val="100"/>
              </a:spcBef>
            </a:pPr>
            <a:r>
              <a:rPr lang="it-IT" sz="1200" spc="15" dirty="0" smtClean="0">
                <a:solidFill>
                  <a:srgbClr val="001F67"/>
                </a:solidFill>
                <a:latin typeface="Trebuchet MS"/>
                <a:cs typeface="Trebuchet MS"/>
              </a:rPr>
              <a:t>Sviluppo </a:t>
            </a:r>
          </a:p>
          <a:p>
            <a:pPr marL="12700" marR="5080" indent="149225" algn="ctr">
              <a:lnSpc>
                <a:spcPct val="100000"/>
              </a:lnSpc>
              <a:spcBef>
                <a:spcPts val="100"/>
              </a:spcBef>
            </a:pPr>
            <a:r>
              <a:rPr lang="it-IT" sz="1200" spc="15" dirty="0" smtClean="0">
                <a:solidFill>
                  <a:srgbClr val="001F67"/>
                </a:solidFill>
                <a:latin typeface="Trebuchet MS"/>
                <a:cs typeface="Trebuchet MS"/>
              </a:rPr>
              <a:t>di osteoporosi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67711" y="4104246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1054240" y="31724"/>
                </a:moveTo>
                <a:lnTo>
                  <a:pt x="1003300" y="31724"/>
                </a:lnTo>
                <a:lnTo>
                  <a:pt x="1003300" y="44424"/>
                </a:lnTo>
                <a:lnTo>
                  <a:pt x="990600" y="44442"/>
                </a:lnTo>
                <a:lnTo>
                  <a:pt x="990600" y="76200"/>
                </a:lnTo>
                <a:lnTo>
                  <a:pt x="1066800" y="37985"/>
                </a:lnTo>
                <a:lnTo>
                  <a:pt x="1054240" y="31724"/>
                </a:lnTo>
                <a:close/>
              </a:path>
              <a:path w="1066800" h="76200">
                <a:moveTo>
                  <a:pt x="990600" y="31742"/>
                </a:moveTo>
                <a:lnTo>
                  <a:pt x="0" y="33159"/>
                </a:lnTo>
                <a:lnTo>
                  <a:pt x="0" y="45859"/>
                </a:lnTo>
                <a:lnTo>
                  <a:pt x="990600" y="44442"/>
                </a:lnTo>
                <a:lnTo>
                  <a:pt x="990600" y="31742"/>
                </a:lnTo>
                <a:close/>
              </a:path>
              <a:path w="1066800" h="76200">
                <a:moveTo>
                  <a:pt x="1003300" y="31724"/>
                </a:moveTo>
                <a:lnTo>
                  <a:pt x="990600" y="31742"/>
                </a:lnTo>
                <a:lnTo>
                  <a:pt x="990600" y="44442"/>
                </a:lnTo>
                <a:lnTo>
                  <a:pt x="1003300" y="44424"/>
                </a:lnTo>
                <a:lnTo>
                  <a:pt x="1003300" y="31724"/>
                </a:lnTo>
                <a:close/>
              </a:path>
              <a:path w="1066800" h="76200">
                <a:moveTo>
                  <a:pt x="990600" y="0"/>
                </a:moveTo>
                <a:lnTo>
                  <a:pt x="990600" y="31742"/>
                </a:lnTo>
                <a:lnTo>
                  <a:pt x="1054240" y="31724"/>
                </a:lnTo>
                <a:lnTo>
                  <a:pt x="990600" y="0"/>
                </a:lnTo>
                <a:close/>
              </a:path>
            </a:pathLst>
          </a:custGeom>
          <a:solidFill>
            <a:srgbClr val="001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73496" y="4104246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1054240" y="31724"/>
                </a:moveTo>
                <a:lnTo>
                  <a:pt x="1003300" y="31724"/>
                </a:lnTo>
                <a:lnTo>
                  <a:pt x="1003300" y="44424"/>
                </a:lnTo>
                <a:lnTo>
                  <a:pt x="990600" y="44442"/>
                </a:lnTo>
                <a:lnTo>
                  <a:pt x="990600" y="76200"/>
                </a:lnTo>
                <a:lnTo>
                  <a:pt x="1066800" y="37985"/>
                </a:lnTo>
                <a:lnTo>
                  <a:pt x="1054240" y="31724"/>
                </a:lnTo>
                <a:close/>
              </a:path>
              <a:path w="1066800" h="76200">
                <a:moveTo>
                  <a:pt x="990600" y="31742"/>
                </a:moveTo>
                <a:lnTo>
                  <a:pt x="0" y="33159"/>
                </a:lnTo>
                <a:lnTo>
                  <a:pt x="0" y="45859"/>
                </a:lnTo>
                <a:lnTo>
                  <a:pt x="990600" y="44442"/>
                </a:lnTo>
                <a:lnTo>
                  <a:pt x="990600" y="31742"/>
                </a:lnTo>
                <a:close/>
              </a:path>
              <a:path w="1066800" h="76200">
                <a:moveTo>
                  <a:pt x="1003300" y="31724"/>
                </a:moveTo>
                <a:lnTo>
                  <a:pt x="990600" y="31742"/>
                </a:lnTo>
                <a:lnTo>
                  <a:pt x="990600" y="44442"/>
                </a:lnTo>
                <a:lnTo>
                  <a:pt x="1003300" y="44424"/>
                </a:lnTo>
                <a:lnTo>
                  <a:pt x="1003300" y="31724"/>
                </a:lnTo>
                <a:close/>
              </a:path>
              <a:path w="1066800" h="76200">
                <a:moveTo>
                  <a:pt x="990600" y="0"/>
                </a:moveTo>
                <a:lnTo>
                  <a:pt x="990600" y="31742"/>
                </a:lnTo>
                <a:lnTo>
                  <a:pt x="1054240" y="31724"/>
                </a:lnTo>
                <a:lnTo>
                  <a:pt x="990600" y="0"/>
                </a:lnTo>
                <a:close/>
              </a:path>
            </a:pathLst>
          </a:custGeom>
          <a:solidFill>
            <a:srgbClr val="001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8358" y="361950"/>
            <a:ext cx="5241925" cy="859851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620"/>
              </a:lnSpc>
              <a:spcBef>
                <a:spcPts val="305"/>
              </a:spcBef>
            </a:pPr>
            <a:r>
              <a:rPr lang="it-IT" sz="1500" spc="10" dirty="0" smtClean="0"/>
              <a:t>La </a:t>
            </a:r>
            <a:r>
              <a:rPr lang="it-IT" sz="1500" spc="10" dirty="0"/>
              <a:t>carenza di calcio non riguarda solo ossa e denti. </a:t>
            </a:r>
            <a:r>
              <a:rPr lang="it-IT" sz="1500" spc="10" dirty="0" smtClean="0"/>
              <a:t>Senza </a:t>
            </a:r>
            <a:br>
              <a:rPr lang="it-IT" sz="1500" spc="10" dirty="0" smtClean="0"/>
            </a:br>
            <a:r>
              <a:rPr lang="it-IT" sz="1500" spc="10" dirty="0" smtClean="0"/>
              <a:t>di </a:t>
            </a:r>
            <a:r>
              <a:rPr lang="it-IT" sz="1500" spc="10" dirty="0"/>
              <a:t>esso </a:t>
            </a:r>
            <a:r>
              <a:rPr lang="it-IT" sz="1500" spc="10" dirty="0" smtClean="0"/>
              <a:t>sarebbero impossibili importanti processi come la </a:t>
            </a:r>
            <a:r>
              <a:rPr lang="it-IT" sz="1500" spc="10" dirty="0"/>
              <a:t>normale coagulazione </a:t>
            </a:r>
            <a:r>
              <a:rPr lang="it-IT" sz="1500" spc="10" dirty="0" smtClean="0"/>
              <a:t>del </a:t>
            </a:r>
            <a:r>
              <a:rPr lang="it-IT" sz="1500" spc="10" dirty="0"/>
              <a:t>sangue, il funzionamento del cuore, dei muscoli e </a:t>
            </a:r>
            <a:r>
              <a:rPr lang="it-IT" sz="1500" spc="10" dirty="0" smtClean="0"/>
              <a:t>del </a:t>
            </a:r>
            <a:r>
              <a:rPr lang="it-IT" sz="1500" spc="10" dirty="0"/>
              <a:t>sistema nervoso. </a:t>
            </a:r>
            <a:endParaRPr sz="1500" dirty="0"/>
          </a:p>
        </p:txBody>
      </p:sp>
      <p:sp>
        <p:nvSpPr>
          <p:cNvPr id="4" name="object 4"/>
          <p:cNvSpPr txBox="1"/>
          <p:nvPr/>
        </p:nvSpPr>
        <p:spPr>
          <a:xfrm>
            <a:off x="378358" y="2050491"/>
            <a:ext cx="6303645" cy="2349489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25"/>
              </a:spcBef>
            </a:pPr>
            <a:r>
              <a:rPr lang="it-IT" sz="2700" spc="100" dirty="0" smtClean="0">
                <a:solidFill>
                  <a:srgbClr val="001F66"/>
                </a:solidFill>
                <a:latin typeface="Trebuchet MS"/>
                <a:cs typeface="Trebuchet MS"/>
              </a:rPr>
              <a:t>L'importante ruolo biologico del calcio ci ha ispirato a creare un prodotto all'avanguardia. È così che </a:t>
            </a:r>
          </a:p>
          <a:p>
            <a:pPr marL="12700" marR="5080">
              <a:lnSpc>
                <a:spcPct val="90000"/>
              </a:lnSpc>
              <a:spcBef>
                <a:spcPts val="425"/>
              </a:spcBef>
            </a:pPr>
            <a:r>
              <a:rPr lang="it-IT" sz="2700" spc="100" dirty="0" smtClean="0">
                <a:solidFill>
                  <a:srgbClr val="001F66"/>
                </a:solidFill>
                <a:latin typeface="Trebuchet MS"/>
                <a:cs typeface="Trebuchet MS"/>
              </a:rPr>
              <a:t>è nato Calci-Prime, concentrando tutte le nuove conoscenze sull'assorbimento del calcio.</a:t>
            </a:r>
            <a:endParaRPr sz="27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0707" y="4815840"/>
            <a:ext cx="786383" cy="13716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15" dirty="0"/>
              <a:t>Calci-Prime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SC02335_Dx02.jpg" descr="DSC02335_Dx02.jpg"/>
          <p:cNvPicPr>
            <a:picLocks noChangeAspect="1"/>
          </p:cNvPicPr>
          <p:nvPr/>
        </p:nvPicPr>
        <p:blipFill>
          <a:blip r:embed="rId2">
            <a:extLst/>
          </a:blip>
          <a:srcRect l="3262" t="3254" r="3262" b="3254"/>
          <a:stretch>
            <a:fillRect/>
          </a:stretch>
        </p:blipFill>
        <p:spPr>
          <a:xfrm>
            <a:off x="-336692" y="-533276"/>
            <a:ext cx="10100125" cy="568164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3903" y="608203"/>
            <a:ext cx="41713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spc="70" dirty="0" smtClean="0"/>
              <a:t>Fonte </a:t>
            </a:r>
            <a:r>
              <a:rPr lang="it-IT" sz="1800" spc="70" dirty="0"/>
              <a:t>equilibrata di </a:t>
            </a:r>
            <a:r>
              <a:rPr lang="it-IT" sz="1800" spc="70" dirty="0" smtClean="0"/>
              <a:t>calcio</a:t>
            </a:r>
            <a:endParaRPr sz="1800" dirty="0"/>
          </a:p>
        </p:txBody>
      </p:sp>
      <p:sp>
        <p:nvSpPr>
          <p:cNvPr id="4" name="object 4"/>
          <p:cNvSpPr txBox="1"/>
          <p:nvPr/>
        </p:nvSpPr>
        <p:spPr>
          <a:xfrm>
            <a:off x="393903" y="942213"/>
            <a:ext cx="2880360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960" indent="-175260">
              <a:lnSpc>
                <a:spcPct val="100000"/>
              </a:lnSpc>
              <a:spcBef>
                <a:spcPts val="100"/>
              </a:spcBef>
              <a:buChar char="-"/>
              <a:tabLst>
                <a:tab pos="187960" algn="l"/>
              </a:tabLst>
            </a:pPr>
            <a:r>
              <a:rPr lang="it-IT" spc="35" dirty="0" smtClean="0">
                <a:solidFill>
                  <a:srgbClr val="001F67"/>
                </a:solidFill>
                <a:latin typeface="Trebuchet MS"/>
                <a:cs typeface="Trebuchet MS"/>
              </a:rPr>
              <a:t>Ispirato </a:t>
            </a:r>
            <a:r>
              <a:rPr lang="it-IT" spc="35" dirty="0">
                <a:solidFill>
                  <a:srgbClr val="001F67"/>
                </a:solidFill>
                <a:latin typeface="Trebuchet MS"/>
                <a:cs typeface="Trebuchet MS"/>
              </a:rPr>
              <a:t>dalla natura</a:t>
            </a:r>
          </a:p>
          <a:p>
            <a:pPr marL="187960" indent="-175260">
              <a:lnSpc>
                <a:spcPct val="100000"/>
              </a:lnSpc>
              <a:spcBef>
                <a:spcPts val="100"/>
              </a:spcBef>
              <a:buChar char="-"/>
              <a:tabLst>
                <a:tab pos="187960" algn="l"/>
              </a:tabLst>
            </a:pPr>
            <a:r>
              <a:rPr lang="it-IT" spc="35" dirty="0" smtClean="0">
                <a:solidFill>
                  <a:srgbClr val="001F67"/>
                </a:solidFill>
                <a:latin typeface="Trebuchet MS"/>
                <a:cs typeface="Trebuchet MS"/>
              </a:rPr>
              <a:t>Integrato </a:t>
            </a:r>
            <a:r>
              <a:rPr lang="it-IT" spc="35" dirty="0">
                <a:solidFill>
                  <a:srgbClr val="001F67"/>
                </a:solidFill>
                <a:latin typeface="Trebuchet MS"/>
                <a:cs typeface="Trebuchet MS"/>
              </a:rPr>
              <a:t>con 5 minerali e 2 </a:t>
            </a:r>
            <a:r>
              <a:rPr lang="it-IT" spc="35" dirty="0" smtClean="0">
                <a:solidFill>
                  <a:srgbClr val="001F67"/>
                </a:solidFill>
                <a:latin typeface="Trebuchet MS"/>
                <a:cs typeface="Trebuchet MS"/>
              </a:rPr>
              <a:t>vitamine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3903" y="3224276"/>
            <a:ext cx="3597275" cy="125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2700" spc="30" dirty="0" smtClean="0">
                <a:solidFill>
                  <a:srgbClr val="001F67"/>
                </a:solidFill>
                <a:latin typeface="Trebuchet MS"/>
                <a:cs typeface="Trebuchet MS"/>
              </a:rPr>
              <a:t>Un prodotto completo per reintegrare le carenze di calcio</a:t>
            </a:r>
            <a:endParaRPr sz="27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2317</Words>
  <Application>Microsoft Office PowerPoint</Application>
  <PresentationFormat>On-screen Show (16:9)</PresentationFormat>
  <Paragraphs>288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</vt:lpstr>
      <vt:lpstr>Gilroy Semibold</vt:lpstr>
      <vt:lpstr>Microsoft Sans Serif</vt:lpstr>
      <vt:lpstr>Symbol</vt:lpstr>
      <vt:lpstr>Times New Roman</vt:lpstr>
      <vt:lpstr>Trebuchet MS</vt:lpstr>
      <vt:lpstr>Office Theme</vt:lpstr>
      <vt:lpstr>Calci-Prime Il tuo sostegno interiore</vt:lpstr>
      <vt:lpstr>Tutti noi abbiamo stili di vita diversi, fatti di interessi, esigenze e abitudini particolari... </vt:lpstr>
      <vt:lpstr>Siamo tutti diversi e non sempre comprendiamo cosa ci accomuna tutti </vt:lpstr>
      <vt:lpstr>Il calcio è il minerale più abbondante nell'organismo e viene immagazzinato nel tessuto osseo (98-99%)</vt:lpstr>
      <vt:lpstr>Perdite inevitabili: ogni giorno il nostro corpo perde circa 1.000 mg di calcio</vt:lpstr>
      <vt:lpstr>Solo il 30% del calcio viene assorbito dalla digestione degli alimenti [10]. Inoltre, può essere necessario un apporto maggiore in determinate situazioni, come ad esempio:</vt:lpstr>
      <vt:lpstr>Cosa succede se l'apporto di calcio è troppo basso?</vt:lpstr>
      <vt:lpstr>La carenza di calcio non riguarda solo ossa e denti. Senza  di esso sarebbero impossibili importanti processi come la normale coagulazione del sangue, il funzionamento del cuore, dei muscoli e del sistema nervoso. </vt:lpstr>
      <vt:lpstr>Fonte equilibrata di calcio</vt:lpstr>
      <vt:lpstr>Calci-Prime Cosa contiene?</vt:lpstr>
      <vt:lpstr>Calci-Prime</vt:lpstr>
      <vt:lpstr>Calcio naturale con il complesso poliminerale AquaminТМ</vt:lpstr>
      <vt:lpstr>Alla ricerca del meglio: il calcio dal fondo dell'Atlantico Settentrionale</vt:lpstr>
      <vt:lpstr>Ben 25 studi, tra cui due studi clinici randomizzati in doppio cieco, dimostrano che:</vt:lpstr>
      <vt:lpstr>PowerPoint Presentation</vt:lpstr>
      <vt:lpstr>Calci-Prime contiene: vitamina D3  — la “vitamina del sole”  </vt:lpstr>
      <vt:lpstr>In Calci-Prime troviamo anche: vitamina K2, nella sua forma più biodisponibile, con MenaQ7ТМ</vt:lpstr>
      <vt:lpstr>La formula di Calci-Prime è stata potenziata con:</vt:lpstr>
      <vt:lpstr>La formula di Calci-Prime è stata potenziata con: </vt:lpstr>
      <vt:lpstr>2 capsule di Calci-Prime 2 volte al giorno durante i pasti,  e sentirai la vita in movimento </vt:lpstr>
      <vt:lpstr>Calci-Prime aiuta a:</vt:lpstr>
      <vt:lpstr>Calci-Prime è ideale per coloro che hanno un fabbisogno di calcio più elevato: </vt:lpstr>
      <vt:lpstr>Calci-Prime</vt:lpstr>
      <vt:lpstr>Calci-Prime 2191</vt:lpstr>
      <vt:lpstr>Calci-Prime invece che MagiCal e Ca-Mg Complex: cosa è cambiato</vt:lpstr>
      <vt:lpstr>Calci-Prime: vantaggi rispetto a MagiCalPrime </vt:lpstr>
      <vt:lpstr>Calci-Prime: vantaggi rispetto al complesso Ca-Mg Complex</vt:lpstr>
      <vt:lpstr>Calci-Prime Il tuo sostegno interiore</vt:lpstr>
      <vt:lpstr>Studi e letteratura</vt:lpstr>
      <vt:lpstr>Studi e letteratura</vt:lpstr>
      <vt:lpstr>Studi e letteratura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Твоя внутренняя опора</dc:title>
  <dc:creator>Alsu.Kamaletdinova</dc:creator>
  <cp:lastModifiedBy>Alsu Kamaletdinova</cp:lastModifiedBy>
  <cp:revision>23</cp:revision>
  <dcterms:created xsi:type="dcterms:W3CDTF">2023-04-18T08:21:18Z</dcterms:created>
  <dcterms:modified xsi:type="dcterms:W3CDTF">2023-06-09T11:33:16Z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2023-04-11T00:00:00Z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2023-04-18T00:00:00Z</vt:filetime>
  </property>
</Properties>
</file>